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fad32b28eb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fad32b28e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constraints can be just inputs domain, or actual constraints like age bigger than 60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aede03760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aede03760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constraints can be just inputs domain, or actual constraints like age bigger than 60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aede03760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faede03760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constraints can be just inputs domain, or actual constraints like age bigger than 60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faede03760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faede03760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constraints can be just inputs domain, or actual constraints like age bigger than 60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faede03760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faede03760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constraints can be just inputs domain, or actual constraints like age bigger than 60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faede03760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faede03760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constraints can be just inputs domain, or actual constraints like age bigger than 60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faede03760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faede03760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constraints can be just inputs domain, or actual constraints like age bigger than 60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faede03760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faede03760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constraints can be just inputs domain, or actual constraints like age bigger than 60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faede03760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faede03760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constraints can be just inputs domain, or actual constraints like age bigger than 60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faede03760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faede03760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constraints can be just inputs domain, or actual constraints like age bigger than 60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0b1b4e07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0b1b4e07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faede03760_0_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faede03760_0_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constraints can be just inputs domain, or actual constraints like age bigger than 60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faede03760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faede03760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constraints can be just inputs domain, or actual constraints like age bigger than 60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faede03760_0_7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faede03760_0_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constraints can be just inputs domain, or actual constraints like age bigger than 60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faede03760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2faede03760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constraints can be just inputs domain, or actual constraints like age bigger than 60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fae939df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2fae939df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fad32b28eb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2fad32b28eb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fad32b28e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2fad32b28e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fcd854590a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fcd854590a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31b7e63b9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e31b7e63b9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we have a diagram of a </a:t>
            </a:r>
            <a:r>
              <a:rPr lang="en"/>
              <a:t>neural</a:t>
            </a:r>
            <a:r>
              <a:rPr lang="en"/>
              <a:t> net for a k-class classification task. The network has several layers and several </a:t>
            </a:r>
            <a:r>
              <a:rPr lang="en"/>
              <a:t>neurons</a:t>
            </a:r>
            <a:r>
              <a:rPr lang="en"/>
              <a:t> in each layer. The output of each </a:t>
            </a:r>
            <a:r>
              <a:rPr lang="en"/>
              <a:t>neuron</a:t>
            </a:r>
            <a:r>
              <a:rPr lang="en"/>
              <a:t> is the weighted sum of it’s input followed by a non-linearity. A </a:t>
            </a:r>
            <a:r>
              <a:rPr lang="en"/>
              <a:t>commonly</a:t>
            </a:r>
            <a:r>
              <a:rPr lang="en"/>
              <a:t> used non-lineary is ReLU function, which is a piece-wise linear function. The output is zero for negative inputs and the same input otherwise.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aede0376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aede0376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aede037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faede037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TODO: this slide is ugly :(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1b58d1399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1b58d1399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</a:rPr>
              <a:t>:: For every bud image I examined, the shape of windows were important for the classifier. But what about those you didn’t examined?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aede0376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faede0376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ad32b28e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ad32b28e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95959"/>
                </a:solidFill>
              </a:rPr>
              <a:t>Logic based: thats what we are working on!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ad32b28e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fad32b28e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Domain!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rxiv.org/pdf/2011.13824.pdf" TargetMode="External"/><Relationship Id="rId4" Type="http://schemas.openxmlformats.org/officeDocument/2006/relationships/image" Target="../media/image10.jp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53950" y="411675"/>
            <a:ext cx="8036100" cy="17943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on Neural Networks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23600" y="2390950"/>
            <a:ext cx="8296800" cy="18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Faezeh Labbaf*, Martin Blicha*, Michael Wand</a:t>
            </a:r>
            <a:r>
              <a:rPr baseline="30000" lang="en" sz="2000"/>
              <a:t>#</a:t>
            </a:r>
            <a:r>
              <a:rPr lang="en" sz="2000"/>
              <a:t>, Tomas Kolarik*, Natasha Sharygina*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* Università della Svizzera italiana (University of Lugano, USI)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800"/>
              <a:t>#</a:t>
            </a:r>
            <a:r>
              <a:rPr lang="en" sz="1800"/>
              <a:t> </a:t>
            </a:r>
            <a:r>
              <a:rPr lang="en" sz="1800">
                <a:highlight>
                  <a:srgbClr val="FFFFFF"/>
                </a:highlight>
              </a:rPr>
              <a:t>The Swiss AI Lab IDSIA</a:t>
            </a:r>
            <a:r>
              <a:rPr lang="en" sz="1800"/>
              <a:t> USI-SUPSI</a:t>
            </a:r>
            <a:endParaRPr sz="18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7575" y="3695150"/>
            <a:ext cx="2576425" cy="144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>
            <a:off x="1886758" y="3067019"/>
            <a:ext cx="5508300" cy="1726500"/>
          </a:xfrm>
          <a:prstGeom prst="rect">
            <a:avLst/>
          </a:prstGeom>
          <a:solidFill>
            <a:srgbClr val="F9FBFD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Explanations with NN Verifiers</a:t>
            </a:r>
            <a:endParaRPr/>
          </a:p>
        </p:txBody>
      </p:sp>
      <p:sp>
        <p:nvSpPr>
          <p:cNvPr id="216" name="Google Shape;216;p22"/>
          <p:cNvSpPr txBox="1"/>
          <p:nvPr>
            <p:ph idx="1" type="body"/>
          </p:nvPr>
        </p:nvSpPr>
        <p:spPr>
          <a:xfrm>
            <a:off x="311700" y="1152475"/>
            <a:ext cx="39630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Classifies input features as </a:t>
            </a:r>
            <a:r>
              <a:rPr lang="en">
                <a:solidFill>
                  <a:srgbClr val="FF0000"/>
                </a:solidFill>
              </a:rPr>
              <a:t>relevant</a:t>
            </a:r>
            <a:r>
              <a:rPr lang="en"/>
              <a:t> vs </a:t>
            </a:r>
            <a:r>
              <a:rPr lang="en">
                <a:solidFill>
                  <a:srgbClr val="6AA84F"/>
                </a:solidFill>
              </a:rPr>
              <a:t>irrelevant</a:t>
            </a:r>
            <a:endParaRPr>
              <a:solidFill>
                <a:srgbClr val="6AA8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Computes </a:t>
            </a:r>
            <a:r>
              <a:rPr lang="en">
                <a:solidFill>
                  <a:srgbClr val="1155CC"/>
                </a:solidFill>
              </a:rPr>
              <a:t>subset-minimal</a:t>
            </a:r>
            <a:r>
              <a:rPr lang="en"/>
              <a:t> explanation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2224526" y="3829799"/>
            <a:ext cx="1320600" cy="6069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Classification property + input restrictions</a:t>
            </a:r>
            <a:endParaRPr b="1" sz="1000"/>
          </a:p>
        </p:txBody>
      </p:sp>
      <p:sp>
        <p:nvSpPr>
          <p:cNvPr id="218" name="Google Shape;218;p22"/>
          <p:cNvSpPr/>
          <p:nvPr/>
        </p:nvSpPr>
        <p:spPr>
          <a:xfrm>
            <a:off x="4121069" y="3309337"/>
            <a:ext cx="11814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Constraint solver</a:t>
            </a:r>
            <a:endParaRPr/>
          </a:p>
        </p:txBody>
      </p:sp>
      <p:cxnSp>
        <p:nvCxnSpPr>
          <p:cNvPr id="219" name="Google Shape;219;p22"/>
          <p:cNvCxnSpPr>
            <a:stCxn id="217" idx="0"/>
            <a:endCxn id="218" idx="1"/>
          </p:cNvCxnSpPr>
          <p:nvPr/>
        </p:nvCxnSpPr>
        <p:spPr>
          <a:xfrm flipH="1" rot="10800000">
            <a:off x="3545126" y="3691949"/>
            <a:ext cx="576000" cy="44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p22"/>
          <p:cNvSpPr txBox="1"/>
          <p:nvPr/>
        </p:nvSpPr>
        <p:spPr>
          <a:xfrm>
            <a:off x="5878428" y="3423928"/>
            <a:ext cx="11919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Classification </a:t>
            </a:r>
            <a:r>
              <a:rPr b="1" lang="en" sz="900">
                <a:solidFill>
                  <a:srgbClr val="FF0000"/>
                </a:solidFill>
              </a:rPr>
              <a:t>CAN/</a:t>
            </a:r>
            <a:r>
              <a:rPr b="1" lang="en" sz="900">
                <a:solidFill>
                  <a:srgbClr val="6AA84F"/>
                </a:solidFill>
              </a:rPr>
              <a:t>CANNOT</a:t>
            </a:r>
            <a:r>
              <a:rPr b="1" lang="en" sz="900">
                <a:solidFill>
                  <a:schemeClr val="dk1"/>
                </a:solidFill>
              </a:rPr>
              <a:t> change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0" y="0"/>
            <a:ext cx="64530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2"/>
          <p:cNvSpPr txBox="1"/>
          <p:nvPr/>
        </p:nvSpPr>
        <p:spPr>
          <a:xfrm>
            <a:off x="6452875" y="0"/>
            <a:ext cx="2534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Explanations using verification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p22"/>
          <p:cNvCxnSpPr>
            <a:stCxn id="218" idx="3"/>
            <a:endCxn id="220" idx="1"/>
          </p:cNvCxnSpPr>
          <p:nvPr/>
        </p:nvCxnSpPr>
        <p:spPr>
          <a:xfrm>
            <a:off x="5302469" y="3691837"/>
            <a:ext cx="576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4" name="Google Shape;224;p22"/>
          <p:cNvCxnSpPr>
            <a:stCxn id="220" idx="3"/>
            <a:endCxn id="217" idx="2"/>
          </p:cNvCxnSpPr>
          <p:nvPr/>
        </p:nvCxnSpPr>
        <p:spPr>
          <a:xfrm flipH="1">
            <a:off x="2224428" y="3691828"/>
            <a:ext cx="4845900" cy="441300"/>
          </a:xfrm>
          <a:prstGeom prst="bentConnector5">
            <a:avLst>
              <a:gd fmla="val -4914" name="adj1"/>
              <a:gd fmla="val 202322" name="adj2"/>
              <a:gd fmla="val 104912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5" name="Google Shape;225;p22"/>
          <p:cNvCxnSpPr>
            <a:stCxn id="220" idx="3"/>
          </p:cNvCxnSpPr>
          <p:nvPr/>
        </p:nvCxnSpPr>
        <p:spPr>
          <a:xfrm>
            <a:off x="7070328" y="3691828"/>
            <a:ext cx="837900" cy="2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26" name="Google Shape;226;p22"/>
          <p:cNvSpPr/>
          <p:nvPr/>
        </p:nvSpPr>
        <p:spPr>
          <a:xfrm>
            <a:off x="7908174" y="3361698"/>
            <a:ext cx="9450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Explanation</a:t>
            </a:r>
            <a:endParaRPr b="1" sz="1000"/>
          </a:p>
        </p:txBody>
      </p:sp>
      <p:sp>
        <p:nvSpPr>
          <p:cNvPr id="227" name="Google Shape;227;p22"/>
          <p:cNvSpPr/>
          <p:nvPr/>
        </p:nvSpPr>
        <p:spPr>
          <a:xfrm>
            <a:off x="290925" y="3901950"/>
            <a:ext cx="10827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Input sample</a:t>
            </a:r>
            <a:endParaRPr sz="1300"/>
          </a:p>
        </p:txBody>
      </p:sp>
      <p:sp>
        <p:nvSpPr>
          <p:cNvPr id="228" name="Google Shape;228;p22"/>
          <p:cNvSpPr txBox="1"/>
          <p:nvPr/>
        </p:nvSpPr>
        <p:spPr>
          <a:xfrm>
            <a:off x="4933275" y="987175"/>
            <a:ext cx="4053900" cy="2000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Input: fixed sample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for f in sample features{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free f;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Query input/output property;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if classification changes: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fix f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else: </a:t>
            </a:r>
            <a:r>
              <a:rPr lang="en" sz="15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keep it free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Return set of fixed features;</a:t>
            </a:r>
            <a:endParaRPr/>
          </a:p>
        </p:txBody>
      </p:sp>
      <p:pic>
        <p:nvPicPr>
          <p:cNvPr id="229" name="Google Shape;2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50" y="2758975"/>
            <a:ext cx="1560052" cy="833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2"/>
          <p:cNvCxnSpPr>
            <a:stCxn id="227" idx="3"/>
            <a:endCxn id="217" idx="2"/>
          </p:cNvCxnSpPr>
          <p:nvPr/>
        </p:nvCxnSpPr>
        <p:spPr>
          <a:xfrm>
            <a:off x="1373625" y="4133250"/>
            <a:ext cx="850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22"/>
          <p:cNvCxnSpPr>
            <a:stCxn id="229" idx="3"/>
            <a:endCxn id="218" idx="1"/>
          </p:cNvCxnSpPr>
          <p:nvPr/>
        </p:nvCxnSpPr>
        <p:spPr>
          <a:xfrm>
            <a:off x="1741002" y="3175537"/>
            <a:ext cx="2380200" cy="516300"/>
          </a:xfrm>
          <a:prstGeom prst="bentConnector3">
            <a:avLst>
              <a:gd fmla="val 49997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22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4" name="Google Shape;234;p22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5" name="Google Shape;235;p22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/13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/>
          <p:nvPr/>
        </p:nvSpPr>
        <p:spPr>
          <a:xfrm>
            <a:off x="1848650" y="3049350"/>
            <a:ext cx="5695500" cy="1726500"/>
          </a:xfrm>
          <a:prstGeom prst="rect">
            <a:avLst/>
          </a:prstGeom>
          <a:solidFill>
            <a:srgbClr val="F9FBFD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Explanations with NN Verifiers</a:t>
            </a:r>
            <a:endParaRPr/>
          </a:p>
        </p:txBody>
      </p:sp>
      <p:sp>
        <p:nvSpPr>
          <p:cNvPr id="242" name="Google Shape;242;p23"/>
          <p:cNvSpPr txBox="1"/>
          <p:nvPr>
            <p:ph idx="1" type="body"/>
          </p:nvPr>
        </p:nvSpPr>
        <p:spPr>
          <a:xfrm>
            <a:off x="311700" y="1152475"/>
            <a:ext cx="39630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Classifies input features as </a:t>
            </a:r>
            <a:r>
              <a:rPr lang="en">
                <a:solidFill>
                  <a:srgbClr val="FF0000"/>
                </a:solidFill>
              </a:rPr>
              <a:t>relevant</a:t>
            </a:r>
            <a:r>
              <a:rPr lang="en"/>
              <a:t> vs </a:t>
            </a:r>
            <a:r>
              <a:rPr lang="en">
                <a:solidFill>
                  <a:srgbClr val="6AA84F"/>
                </a:solidFill>
              </a:rPr>
              <a:t>irrelevant</a:t>
            </a:r>
            <a:endParaRPr>
              <a:solidFill>
                <a:srgbClr val="6AA8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Computes </a:t>
            </a:r>
            <a:r>
              <a:rPr lang="en">
                <a:solidFill>
                  <a:srgbClr val="1155CC"/>
                </a:solidFill>
              </a:rPr>
              <a:t>subset-minimal</a:t>
            </a:r>
            <a:r>
              <a:rPr lang="en"/>
              <a:t> explanation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43" name="Google Shape;243;p23"/>
          <p:cNvSpPr/>
          <p:nvPr/>
        </p:nvSpPr>
        <p:spPr>
          <a:xfrm>
            <a:off x="2910326" y="3829799"/>
            <a:ext cx="1320600" cy="6069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Classification property + input restrictions</a:t>
            </a:r>
            <a:endParaRPr b="1" sz="1000"/>
          </a:p>
        </p:txBody>
      </p:sp>
      <p:sp>
        <p:nvSpPr>
          <p:cNvPr id="244" name="Google Shape;244;p23"/>
          <p:cNvSpPr/>
          <p:nvPr/>
        </p:nvSpPr>
        <p:spPr>
          <a:xfrm>
            <a:off x="4578269" y="3309337"/>
            <a:ext cx="11814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Constraint solver</a:t>
            </a:r>
            <a:endParaRPr/>
          </a:p>
        </p:txBody>
      </p:sp>
      <p:sp>
        <p:nvSpPr>
          <p:cNvPr id="245" name="Google Shape;245;p23"/>
          <p:cNvSpPr txBox="1"/>
          <p:nvPr/>
        </p:nvSpPr>
        <p:spPr>
          <a:xfrm>
            <a:off x="6183225" y="3423925"/>
            <a:ext cx="10029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Classification </a:t>
            </a:r>
            <a:r>
              <a:rPr b="1" lang="en" sz="900">
                <a:solidFill>
                  <a:srgbClr val="FF0000"/>
                </a:solidFill>
              </a:rPr>
              <a:t>CAN/</a:t>
            </a:r>
            <a:r>
              <a:rPr b="1" lang="en" sz="900">
                <a:solidFill>
                  <a:srgbClr val="6AA84F"/>
                </a:solidFill>
              </a:rPr>
              <a:t>CANNOT</a:t>
            </a:r>
            <a:r>
              <a:rPr b="1" lang="en" sz="900">
                <a:solidFill>
                  <a:schemeClr val="dk1"/>
                </a:solidFill>
              </a:rPr>
              <a:t> change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246" name="Google Shape;2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0" y="2835175"/>
            <a:ext cx="1560052" cy="833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3"/>
          <p:cNvSpPr/>
          <p:nvPr/>
        </p:nvSpPr>
        <p:spPr>
          <a:xfrm>
            <a:off x="0" y="0"/>
            <a:ext cx="64530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6452875" y="0"/>
            <a:ext cx="2534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Explanations using verification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9" name="Google Shape;249;p23"/>
          <p:cNvCxnSpPr>
            <a:stCxn id="244" idx="3"/>
            <a:endCxn id="245" idx="1"/>
          </p:cNvCxnSpPr>
          <p:nvPr/>
        </p:nvCxnSpPr>
        <p:spPr>
          <a:xfrm>
            <a:off x="5759669" y="3691837"/>
            <a:ext cx="423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0" name="Google Shape;250;p23"/>
          <p:cNvSpPr/>
          <p:nvPr/>
        </p:nvSpPr>
        <p:spPr>
          <a:xfrm>
            <a:off x="214725" y="3901950"/>
            <a:ext cx="10827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Input sample</a:t>
            </a:r>
            <a:endParaRPr sz="1300"/>
          </a:p>
        </p:txBody>
      </p:sp>
      <p:cxnSp>
        <p:nvCxnSpPr>
          <p:cNvPr id="251" name="Google Shape;251;p23"/>
          <p:cNvCxnSpPr>
            <a:stCxn id="250" idx="3"/>
            <a:endCxn id="243" idx="2"/>
          </p:cNvCxnSpPr>
          <p:nvPr/>
        </p:nvCxnSpPr>
        <p:spPr>
          <a:xfrm>
            <a:off x="1297425" y="4133250"/>
            <a:ext cx="1612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23"/>
          <p:cNvCxnSpPr>
            <a:stCxn id="246" idx="3"/>
            <a:endCxn id="244" idx="1"/>
          </p:cNvCxnSpPr>
          <p:nvPr/>
        </p:nvCxnSpPr>
        <p:spPr>
          <a:xfrm>
            <a:off x="1664802" y="3251737"/>
            <a:ext cx="2913600" cy="4401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23"/>
          <p:cNvCxnSpPr>
            <a:stCxn id="243" idx="0"/>
            <a:endCxn id="244" idx="1"/>
          </p:cNvCxnSpPr>
          <p:nvPr/>
        </p:nvCxnSpPr>
        <p:spPr>
          <a:xfrm flipH="1" rot="10800000">
            <a:off x="4230926" y="3691949"/>
            <a:ext cx="347400" cy="4413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p23"/>
          <p:cNvSpPr/>
          <p:nvPr/>
        </p:nvSpPr>
        <p:spPr>
          <a:xfrm>
            <a:off x="2078250" y="3578975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55" name="Google Shape;255;p23"/>
          <p:cNvSpPr/>
          <p:nvPr/>
        </p:nvSpPr>
        <p:spPr>
          <a:xfrm>
            <a:off x="2078250" y="3821902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cxnSp>
        <p:nvCxnSpPr>
          <p:cNvPr id="256" name="Google Shape;256;p23"/>
          <p:cNvCxnSpPr/>
          <p:nvPr/>
        </p:nvCxnSpPr>
        <p:spPr>
          <a:xfrm flipH="1">
            <a:off x="2910225" y="3691825"/>
            <a:ext cx="4275900" cy="441300"/>
          </a:xfrm>
          <a:prstGeom prst="bentConnector5">
            <a:avLst>
              <a:gd fmla="val -5569" name="adj1"/>
              <a:gd fmla="val 224552" name="adj2"/>
              <a:gd fmla="val 115946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" name="Google Shape;257;p23"/>
          <p:cNvSpPr/>
          <p:nvPr/>
        </p:nvSpPr>
        <p:spPr>
          <a:xfrm>
            <a:off x="2078250" y="4069861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58" name="Google Shape;258;p23"/>
          <p:cNvSpPr/>
          <p:nvPr/>
        </p:nvSpPr>
        <p:spPr>
          <a:xfrm>
            <a:off x="2078250" y="4321124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59" name="Google Shape;259;p23"/>
          <p:cNvSpPr txBox="1"/>
          <p:nvPr/>
        </p:nvSpPr>
        <p:spPr>
          <a:xfrm>
            <a:off x="4933275" y="987175"/>
            <a:ext cx="4053900" cy="2000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Input: fixed sample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for f in sample features{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free f;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Query input/output property;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if classification changes: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fix f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else: </a:t>
            </a:r>
            <a:r>
              <a:rPr lang="en" sz="15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keep it free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Return set of fixed features;</a:t>
            </a:r>
            <a:endParaRPr/>
          </a:p>
        </p:txBody>
      </p:sp>
      <p:sp>
        <p:nvSpPr>
          <p:cNvPr id="260" name="Google Shape;260;p23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1" name="Google Shape;261;p23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2" name="Google Shape;262;p23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3" name="Google Shape;263;p23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/13 </a:t>
            </a:r>
            <a:endParaRPr/>
          </a:p>
        </p:txBody>
      </p:sp>
      <p:cxnSp>
        <p:nvCxnSpPr>
          <p:cNvPr id="264" name="Google Shape;264;p23"/>
          <p:cNvCxnSpPr>
            <a:stCxn id="245" idx="3"/>
          </p:cNvCxnSpPr>
          <p:nvPr/>
        </p:nvCxnSpPr>
        <p:spPr>
          <a:xfrm>
            <a:off x="7186125" y="3691825"/>
            <a:ext cx="722100" cy="2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65" name="Google Shape;265;p23"/>
          <p:cNvSpPr/>
          <p:nvPr/>
        </p:nvSpPr>
        <p:spPr>
          <a:xfrm>
            <a:off x="7908174" y="3361698"/>
            <a:ext cx="9450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Explanation</a:t>
            </a:r>
            <a:endParaRPr b="1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/>
          <p:nvPr/>
        </p:nvSpPr>
        <p:spPr>
          <a:xfrm>
            <a:off x="1848650" y="3049350"/>
            <a:ext cx="5695500" cy="1726500"/>
          </a:xfrm>
          <a:prstGeom prst="rect">
            <a:avLst/>
          </a:prstGeom>
          <a:solidFill>
            <a:srgbClr val="F9FBFD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Explanations with NN Verifiers</a:t>
            </a:r>
            <a:endParaRPr/>
          </a:p>
        </p:txBody>
      </p:sp>
      <p:sp>
        <p:nvSpPr>
          <p:cNvPr id="272" name="Google Shape;272;p24"/>
          <p:cNvSpPr txBox="1"/>
          <p:nvPr>
            <p:ph idx="1" type="body"/>
          </p:nvPr>
        </p:nvSpPr>
        <p:spPr>
          <a:xfrm>
            <a:off x="311700" y="1152475"/>
            <a:ext cx="39630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Classifies input features as </a:t>
            </a:r>
            <a:r>
              <a:rPr lang="en">
                <a:solidFill>
                  <a:srgbClr val="FF0000"/>
                </a:solidFill>
              </a:rPr>
              <a:t>relevant</a:t>
            </a:r>
            <a:r>
              <a:rPr lang="en"/>
              <a:t> vs </a:t>
            </a:r>
            <a:r>
              <a:rPr lang="en">
                <a:solidFill>
                  <a:srgbClr val="6AA84F"/>
                </a:solidFill>
              </a:rPr>
              <a:t>irrelevant</a:t>
            </a:r>
            <a:endParaRPr>
              <a:solidFill>
                <a:srgbClr val="6AA8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Computes </a:t>
            </a:r>
            <a:r>
              <a:rPr lang="en">
                <a:solidFill>
                  <a:srgbClr val="1155CC"/>
                </a:solidFill>
              </a:rPr>
              <a:t>subset-minimal</a:t>
            </a:r>
            <a:r>
              <a:rPr lang="en"/>
              <a:t> explanation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73" name="Google Shape;273;p24"/>
          <p:cNvSpPr/>
          <p:nvPr/>
        </p:nvSpPr>
        <p:spPr>
          <a:xfrm>
            <a:off x="2910326" y="3829799"/>
            <a:ext cx="1320600" cy="6069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Classification property + input restrictions</a:t>
            </a:r>
            <a:endParaRPr b="1" sz="1000"/>
          </a:p>
        </p:txBody>
      </p:sp>
      <p:sp>
        <p:nvSpPr>
          <p:cNvPr id="274" name="Google Shape;274;p24"/>
          <p:cNvSpPr/>
          <p:nvPr/>
        </p:nvSpPr>
        <p:spPr>
          <a:xfrm>
            <a:off x="4578269" y="3309337"/>
            <a:ext cx="11814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Constraint solver</a:t>
            </a:r>
            <a:endParaRPr/>
          </a:p>
        </p:txBody>
      </p:sp>
      <p:sp>
        <p:nvSpPr>
          <p:cNvPr id="275" name="Google Shape;275;p24"/>
          <p:cNvSpPr txBox="1"/>
          <p:nvPr/>
        </p:nvSpPr>
        <p:spPr>
          <a:xfrm>
            <a:off x="6183225" y="3423925"/>
            <a:ext cx="10029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Classification </a:t>
            </a:r>
            <a:r>
              <a:rPr b="1" lang="en" sz="900">
                <a:solidFill>
                  <a:srgbClr val="FF0000"/>
                </a:solidFill>
              </a:rPr>
              <a:t>CAN/</a:t>
            </a:r>
            <a:r>
              <a:rPr b="1" lang="en" sz="900">
                <a:solidFill>
                  <a:srgbClr val="6AA84F"/>
                </a:solidFill>
              </a:rPr>
              <a:t>CANNOT</a:t>
            </a:r>
            <a:r>
              <a:rPr b="1" lang="en" sz="900">
                <a:solidFill>
                  <a:schemeClr val="dk1"/>
                </a:solidFill>
              </a:rPr>
              <a:t> change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276" name="Google Shape;2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0" y="2835175"/>
            <a:ext cx="1560052" cy="83312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4"/>
          <p:cNvSpPr/>
          <p:nvPr/>
        </p:nvSpPr>
        <p:spPr>
          <a:xfrm>
            <a:off x="0" y="0"/>
            <a:ext cx="64530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4"/>
          <p:cNvSpPr txBox="1"/>
          <p:nvPr/>
        </p:nvSpPr>
        <p:spPr>
          <a:xfrm>
            <a:off x="6452875" y="0"/>
            <a:ext cx="2534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Explanations using verification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p24"/>
          <p:cNvCxnSpPr>
            <a:stCxn id="274" idx="3"/>
            <a:endCxn id="275" idx="1"/>
          </p:cNvCxnSpPr>
          <p:nvPr/>
        </p:nvCxnSpPr>
        <p:spPr>
          <a:xfrm>
            <a:off x="5759669" y="3691837"/>
            <a:ext cx="423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0" name="Google Shape;280;p24"/>
          <p:cNvSpPr/>
          <p:nvPr/>
        </p:nvSpPr>
        <p:spPr>
          <a:xfrm>
            <a:off x="214725" y="3901950"/>
            <a:ext cx="10827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Input sample</a:t>
            </a:r>
            <a:endParaRPr sz="1300"/>
          </a:p>
        </p:txBody>
      </p:sp>
      <p:cxnSp>
        <p:nvCxnSpPr>
          <p:cNvPr id="281" name="Google Shape;281;p24"/>
          <p:cNvCxnSpPr>
            <a:stCxn id="280" idx="3"/>
            <a:endCxn id="273" idx="2"/>
          </p:cNvCxnSpPr>
          <p:nvPr/>
        </p:nvCxnSpPr>
        <p:spPr>
          <a:xfrm>
            <a:off x="1297425" y="4133250"/>
            <a:ext cx="1612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2" name="Google Shape;282;p24"/>
          <p:cNvCxnSpPr>
            <a:stCxn id="276" idx="3"/>
            <a:endCxn id="274" idx="1"/>
          </p:cNvCxnSpPr>
          <p:nvPr/>
        </p:nvCxnSpPr>
        <p:spPr>
          <a:xfrm>
            <a:off x="1664802" y="3251737"/>
            <a:ext cx="2913600" cy="4401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3" name="Google Shape;283;p24"/>
          <p:cNvCxnSpPr>
            <a:stCxn id="273" idx="0"/>
            <a:endCxn id="274" idx="1"/>
          </p:cNvCxnSpPr>
          <p:nvPr/>
        </p:nvCxnSpPr>
        <p:spPr>
          <a:xfrm flipH="1" rot="10800000">
            <a:off x="4230926" y="3691949"/>
            <a:ext cx="347400" cy="4413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4" name="Google Shape;284;p24"/>
          <p:cNvSpPr/>
          <p:nvPr/>
        </p:nvSpPr>
        <p:spPr>
          <a:xfrm>
            <a:off x="2078250" y="3578975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285" name="Google Shape;285;p24"/>
          <p:cNvSpPr/>
          <p:nvPr/>
        </p:nvSpPr>
        <p:spPr>
          <a:xfrm>
            <a:off x="2078250" y="3821902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cxnSp>
        <p:nvCxnSpPr>
          <p:cNvPr id="286" name="Google Shape;286;p24"/>
          <p:cNvCxnSpPr/>
          <p:nvPr/>
        </p:nvCxnSpPr>
        <p:spPr>
          <a:xfrm flipH="1">
            <a:off x="2910225" y="3691825"/>
            <a:ext cx="4275900" cy="441300"/>
          </a:xfrm>
          <a:prstGeom prst="bentConnector5">
            <a:avLst>
              <a:gd fmla="val -5569" name="adj1"/>
              <a:gd fmla="val 224552" name="adj2"/>
              <a:gd fmla="val 115946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7" name="Google Shape;287;p24"/>
          <p:cNvSpPr/>
          <p:nvPr/>
        </p:nvSpPr>
        <p:spPr>
          <a:xfrm>
            <a:off x="2078250" y="4069861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88" name="Google Shape;288;p24"/>
          <p:cNvSpPr/>
          <p:nvPr/>
        </p:nvSpPr>
        <p:spPr>
          <a:xfrm>
            <a:off x="2078250" y="4321124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89" name="Google Shape;289;p24"/>
          <p:cNvSpPr txBox="1"/>
          <p:nvPr/>
        </p:nvSpPr>
        <p:spPr>
          <a:xfrm>
            <a:off x="4933275" y="987175"/>
            <a:ext cx="4053900" cy="2000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Input: fixed sample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for f in sample features{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free f;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Query input/output property;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if classification changes: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fix f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else: </a:t>
            </a:r>
            <a:r>
              <a:rPr lang="en" sz="15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keep it free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Return set of fixed features;</a:t>
            </a:r>
            <a:endParaRPr/>
          </a:p>
        </p:txBody>
      </p:sp>
      <p:sp>
        <p:nvSpPr>
          <p:cNvPr id="290" name="Google Shape;290;p24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3" name="Google Shape;293;p24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r>
              <a:rPr lang="en"/>
              <a:t>/13 </a:t>
            </a:r>
            <a:endParaRPr/>
          </a:p>
        </p:txBody>
      </p:sp>
      <p:cxnSp>
        <p:nvCxnSpPr>
          <p:cNvPr id="294" name="Google Shape;294;p24"/>
          <p:cNvCxnSpPr/>
          <p:nvPr/>
        </p:nvCxnSpPr>
        <p:spPr>
          <a:xfrm>
            <a:off x="7186125" y="3691825"/>
            <a:ext cx="722100" cy="2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95" name="Google Shape;295;p24"/>
          <p:cNvSpPr/>
          <p:nvPr/>
        </p:nvSpPr>
        <p:spPr>
          <a:xfrm>
            <a:off x="7908174" y="3361698"/>
            <a:ext cx="9450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Explanation</a:t>
            </a:r>
            <a:endParaRPr b="1"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"/>
          <p:cNvSpPr/>
          <p:nvPr/>
        </p:nvSpPr>
        <p:spPr>
          <a:xfrm>
            <a:off x="1848650" y="3049350"/>
            <a:ext cx="5695500" cy="1726500"/>
          </a:xfrm>
          <a:prstGeom prst="rect">
            <a:avLst/>
          </a:prstGeom>
          <a:solidFill>
            <a:srgbClr val="F9FBFD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Explanations with NN Verifiers</a:t>
            </a:r>
            <a:endParaRPr/>
          </a:p>
        </p:txBody>
      </p:sp>
      <p:sp>
        <p:nvSpPr>
          <p:cNvPr id="302" name="Google Shape;302;p25"/>
          <p:cNvSpPr txBox="1"/>
          <p:nvPr>
            <p:ph idx="1" type="body"/>
          </p:nvPr>
        </p:nvSpPr>
        <p:spPr>
          <a:xfrm>
            <a:off x="311700" y="1152475"/>
            <a:ext cx="39630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Classifies input features as </a:t>
            </a:r>
            <a:r>
              <a:rPr lang="en">
                <a:solidFill>
                  <a:srgbClr val="FF0000"/>
                </a:solidFill>
              </a:rPr>
              <a:t>relevant</a:t>
            </a:r>
            <a:r>
              <a:rPr lang="en"/>
              <a:t> vs </a:t>
            </a:r>
            <a:r>
              <a:rPr lang="en">
                <a:solidFill>
                  <a:srgbClr val="6AA84F"/>
                </a:solidFill>
              </a:rPr>
              <a:t>irrelevant</a:t>
            </a:r>
            <a:endParaRPr>
              <a:solidFill>
                <a:srgbClr val="6AA8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Computes </a:t>
            </a:r>
            <a:r>
              <a:rPr lang="en">
                <a:solidFill>
                  <a:srgbClr val="1155CC"/>
                </a:solidFill>
              </a:rPr>
              <a:t>subset-minimal</a:t>
            </a:r>
            <a:r>
              <a:rPr lang="en"/>
              <a:t> explanation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03" name="Google Shape;303;p25"/>
          <p:cNvSpPr/>
          <p:nvPr/>
        </p:nvSpPr>
        <p:spPr>
          <a:xfrm>
            <a:off x="2910326" y="3829799"/>
            <a:ext cx="1320600" cy="6069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Classification property + input restrictions</a:t>
            </a:r>
            <a:endParaRPr b="1" sz="1000"/>
          </a:p>
        </p:txBody>
      </p:sp>
      <p:sp>
        <p:nvSpPr>
          <p:cNvPr id="304" name="Google Shape;304;p25"/>
          <p:cNvSpPr/>
          <p:nvPr/>
        </p:nvSpPr>
        <p:spPr>
          <a:xfrm>
            <a:off x="4578269" y="3309337"/>
            <a:ext cx="11814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Constraint solver</a:t>
            </a:r>
            <a:endParaRPr/>
          </a:p>
        </p:txBody>
      </p:sp>
      <p:sp>
        <p:nvSpPr>
          <p:cNvPr id="305" name="Google Shape;305;p25"/>
          <p:cNvSpPr txBox="1"/>
          <p:nvPr/>
        </p:nvSpPr>
        <p:spPr>
          <a:xfrm>
            <a:off x="6183225" y="3423925"/>
            <a:ext cx="1002900" cy="535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Classification </a:t>
            </a:r>
            <a:r>
              <a:rPr b="1" lang="en" sz="900">
                <a:solidFill>
                  <a:srgbClr val="FF0000"/>
                </a:solidFill>
              </a:rPr>
              <a:t>CAN/</a:t>
            </a:r>
            <a:r>
              <a:rPr b="1" lang="en" sz="900">
                <a:solidFill>
                  <a:srgbClr val="6AA84F"/>
                </a:solidFill>
              </a:rPr>
              <a:t>CANNOT</a:t>
            </a:r>
            <a:r>
              <a:rPr b="1" lang="en" sz="900">
                <a:solidFill>
                  <a:schemeClr val="dk1"/>
                </a:solidFill>
              </a:rPr>
              <a:t> change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306" name="Google Shape;3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0" y="2835175"/>
            <a:ext cx="1560052" cy="83312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5"/>
          <p:cNvSpPr/>
          <p:nvPr/>
        </p:nvSpPr>
        <p:spPr>
          <a:xfrm>
            <a:off x="0" y="0"/>
            <a:ext cx="64530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5"/>
          <p:cNvSpPr txBox="1"/>
          <p:nvPr/>
        </p:nvSpPr>
        <p:spPr>
          <a:xfrm>
            <a:off x="6452875" y="0"/>
            <a:ext cx="2534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Explanations using verification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25"/>
          <p:cNvCxnSpPr>
            <a:stCxn id="304" idx="3"/>
            <a:endCxn id="305" idx="1"/>
          </p:cNvCxnSpPr>
          <p:nvPr/>
        </p:nvCxnSpPr>
        <p:spPr>
          <a:xfrm>
            <a:off x="5759669" y="3691837"/>
            <a:ext cx="423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0" name="Google Shape;310;p25"/>
          <p:cNvCxnSpPr>
            <a:stCxn id="305" idx="3"/>
            <a:endCxn id="303" idx="2"/>
          </p:cNvCxnSpPr>
          <p:nvPr/>
        </p:nvCxnSpPr>
        <p:spPr>
          <a:xfrm flipH="1">
            <a:off x="2910225" y="3691825"/>
            <a:ext cx="4275900" cy="441300"/>
          </a:xfrm>
          <a:prstGeom prst="bentConnector5">
            <a:avLst>
              <a:gd fmla="val -5569" name="adj1"/>
              <a:gd fmla="val 224552" name="adj2"/>
              <a:gd fmla="val 115946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1" name="Google Shape;311;p25"/>
          <p:cNvSpPr/>
          <p:nvPr/>
        </p:nvSpPr>
        <p:spPr>
          <a:xfrm>
            <a:off x="214725" y="3901950"/>
            <a:ext cx="10827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Input sample</a:t>
            </a:r>
            <a:endParaRPr sz="1300"/>
          </a:p>
        </p:txBody>
      </p:sp>
      <p:cxnSp>
        <p:nvCxnSpPr>
          <p:cNvPr id="312" name="Google Shape;312;p25"/>
          <p:cNvCxnSpPr>
            <a:stCxn id="311" idx="3"/>
            <a:endCxn id="303" idx="2"/>
          </p:cNvCxnSpPr>
          <p:nvPr/>
        </p:nvCxnSpPr>
        <p:spPr>
          <a:xfrm>
            <a:off x="1297425" y="4133250"/>
            <a:ext cx="1612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3" name="Google Shape;313;p25"/>
          <p:cNvSpPr txBox="1"/>
          <p:nvPr/>
        </p:nvSpPr>
        <p:spPr>
          <a:xfrm>
            <a:off x="4933275" y="987175"/>
            <a:ext cx="4053900" cy="2000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Input: fixed sample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for f in sample features{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free f;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Query input/output property;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if classification changes: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fix f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else: </a:t>
            </a:r>
            <a:r>
              <a:rPr lang="en" sz="15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keep it free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Return set of fixed features;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14" name="Google Shape;314;p25"/>
          <p:cNvCxnSpPr>
            <a:stCxn id="306" idx="3"/>
            <a:endCxn id="304" idx="1"/>
          </p:cNvCxnSpPr>
          <p:nvPr/>
        </p:nvCxnSpPr>
        <p:spPr>
          <a:xfrm>
            <a:off x="1664802" y="3251737"/>
            <a:ext cx="2913600" cy="4401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5" name="Google Shape;315;p25"/>
          <p:cNvCxnSpPr>
            <a:stCxn id="303" idx="0"/>
            <a:endCxn id="304" idx="1"/>
          </p:cNvCxnSpPr>
          <p:nvPr/>
        </p:nvCxnSpPr>
        <p:spPr>
          <a:xfrm flipH="1" rot="10800000">
            <a:off x="4230926" y="3691949"/>
            <a:ext cx="347400" cy="4413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6" name="Google Shape;316;p25"/>
          <p:cNvSpPr/>
          <p:nvPr/>
        </p:nvSpPr>
        <p:spPr>
          <a:xfrm>
            <a:off x="2078250" y="3578975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317" name="Google Shape;317;p25"/>
          <p:cNvSpPr/>
          <p:nvPr/>
        </p:nvSpPr>
        <p:spPr>
          <a:xfrm>
            <a:off x="2078250" y="3821902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18" name="Google Shape;318;p25"/>
          <p:cNvSpPr/>
          <p:nvPr/>
        </p:nvSpPr>
        <p:spPr>
          <a:xfrm>
            <a:off x="2078250" y="4069861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319" name="Google Shape;319;p25"/>
          <p:cNvSpPr/>
          <p:nvPr/>
        </p:nvSpPr>
        <p:spPr>
          <a:xfrm>
            <a:off x="2078250" y="4321124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320" name="Google Shape;320;p25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1" name="Google Shape;321;p25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2" name="Google Shape;322;p25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3" name="Google Shape;323;p25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r>
              <a:rPr lang="en"/>
              <a:t>/13 </a:t>
            </a:r>
            <a:endParaRPr/>
          </a:p>
        </p:txBody>
      </p:sp>
      <p:cxnSp>
        <p:nvCxnSpPr>
          <p:cNvPr id="324" name="Google Shape;324;p25"/>
          <p:cNvCxnSpPr/>
          <p:nvPr/>
        </p:nvCxnSpPr>
        <p:spPr>
          <a:xfrm>
            <a:off x="7186125" y="3691825"/>
            <a:ext cx="722100" cy="2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25" name="Google Shape;325;p25"/>
          <p:cNvSpPr/>
          <p:nvPr/>
        </p:nvSpPr>
        <p:spPr>
          <a:xfrm>
            <a:off x="7908174" y="3361698"/>
            <a:ext cx="9450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Explanation</a:t>
            </a:r>
            <a:endParaRPr b="1"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/>
          <p:cNvSpPr/>
          <p:nvPr/>
        </p:nvSpPr>
        <p:spPr>
          <a:xfrm>
            <a:off x="1848650" y="3049350"/>
            <a:ext cx="5695500" cy="1726500"/>
          </a:xfrm>
          <a:prstGeom prst="rect">
            <a:avLst/>
          </a:prstGeom>
          <a:solidFill>
            <a:srgbClr val="F9FBFD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Explanations with NN Verifiers</a:t>
            </a:r>
            <a:endParaRPr/>
          </a:p>
        </p:txBody>
      </p:sp>
      <p:sp>
        <p:nvSpPr>
          <p:cNvPr id="332" name="Google Shape;332;p26"/>
          <p:cNvSpPr txBox="1"/>
          <p:nvPr>
            <p:ph idx="1" type="body"/>
          </p:nvPr>
        </p:nvSpPr>
        <p:spPr>
          <a:xfrm>
            <a:off x="311700" y="1152475"/>
            <a:ext cx="39630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Classifies input features as </a:t>
            </a:r>
            <a:r>
              <a:rPr lang="en">
                <a:solidFill>
                  <a:srgbClr val="FF0000"/>
                </a:solidFill>
              </a:rPr>
              <a:t>relevant</a:t>
            </a:r>
            <a:r>
              <a:rPr lang="en"/>
              <a:t> vs </a:t>
            </a:r>
            <a:r>
              <a:rPr lang="en">
                <a:solidFill>
                  <a:srgbClr val="6AA84F"/>
                </a:solidFill>
              </a:rPr>
              <a:t>irrelevant</a:t>
            </a:r>
            <a:endParaRPr>
              <a:solidFill>
                <a:srgbClr val="6AA8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Computes </a:t>
            </a:r>
            <a:r>
              <a:rPr lang="en">
                <a:solidFill>
                  <a:srgbClr val="1155CC"/>
                </a:solidFill>
              </a:rPr>
              <a:t>subset-minimal</a:t>
            </a:r>
            <a:r>
              <a:rPr lang="en"/>
              <a:t> explanation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3" name="Google Shape;333;p26"/>
          <p:cNvSpPr/>
          <p:nvPr/>
        </p:nvSpPr>
        <p:spPr>
          <a:xfrm>
            <a:off x="2910326" y="3829799"/>
            <a:ext cx="1320600" cy="6069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Classification property + input restrictions</a:t>
            </a:r>
            <a:endParaRPr b="1" sz="1000"/>
          </a:p>
        </p:txBody>
      </p:sp>
      <p:sp>
        <p:nvSpPr>
          <p:cNvPr id="334" name="Google Shape;334;p26"/>
          <p:cNvSpPr/>
          <p:nvPr/>
        </p:nvSpPr>
        <p:spPr>
          <a:xfrm>
            <a:off x="4578269" y="3309337"/>
            <a:ext cx="11814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Constraint solver</a:t>
            </a:r>
            <a:endParaRPr/>
          </a:p>
        </p:txBody>
      </p:sp>
      <p:sp>
        <p:nvSpPr>
          <p:cNvPr id="335" name="Google Shape;335;p26"/>
          <p:cNvSpPr txBox="1"/>
          <p:nvPr/>
        </p:nvSpPr>
        <p:spPr>
          <a:xfrm>
            <a:off x="6183225" y="3423925"/>
            <a:ext cx="1002900" cy="535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Classification </a:t>
            </a:r>
            <a:r>
              <a:rPr b="1" lang="en" sz="900">
                <a:solidFill>
                  <a:srgbClr val="FF0000"/>
                </a:solidFill>
              </a:rPr>
              <a:t>CAN/</a:t>
            </a:r>
            <a:r>
              <a:rPr b="1" lang="en" sz="900">
                <a:solidFill>
                  <a:srgbClr val="6AA84F"/>
                </a:solidFill>
              </a:rPr>
              <a:t>CANNOT</a:t>
            </a:r>
            <a:r>
              <a:rPr b="1" lang="en" sz="900">
                <a:solidFill>
                  <a:schemeClr val="dk1"/>
                </a:solidFill>
              </a:rPr>
              <a:t> change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336" name="Google Shape;3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0" y="2835175"/>
            <a:ext cx="1560052" cy="83312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6"/>
          <p:cNvSpPr/>
          <p:nvPr/>
        </p:nvSpPr>
        <p:spPr>
          <a:xfrm>
            <a:off x="0" y="0"/>
            <a:ext cx="64530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6"/>
          <p:cNvSpPr txBox="1"/>
          <p:nvPr/>
        </p:nvSpPr>
        <p:spPr>
          <a:xfrm>
            <a:off x="6452875" y="0"/>
            <a:ext cx="2534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Explanations using verification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9" name="Google Shape;339;p26"/>
          <p:cNvCxnSpPr>
            <a:stCxn id="334" idx="3"/>
            <a:endCxn id="335" idx="1"/>
          </p:cNvCxnSpPr>
          <p:nvPr/>
        </p:nvCxnSpPr>
        <p:spPr>
          <a:xfrm>
            <a:off x="5759669" y="3691837"/>
            <a:ext cx="423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0" name="Google Shape;340;p26"/>
          <p:cNvCxnSpPr>
            <a:stCxn id="335" idx="3"/>
            <a:endCxn id="333" idx="2"/>
          </p:cNvCxnSpPr>
          <p:nvPr/>
        </p:nvCxnSpPr>
        <p:spPr>
          <a:xfrm flipH="1">
            <a:off x="2910225" y="3691825"/>
            <a:ext cx="4275900" cy="441300"/>
          </a:xfrm>
          <a:prstGeom prst="bentConnector5">
            <a:avLst>
              <a:gd fmla="val -5569" name="adj1"/>
              <a:gd fmla="val 224552" name="adj2"/>
              <a:gd fmla="val 115946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1" name="Google Shape;341;p26"/>
          <p:cNvSpPr/>
          <p:nvPr/>
        </p:nvSpPr>
        <p:spPr>
          <a:xfrm>
            <a:off x="214725" y="3901950"/>
            <a:ext cx="10827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Input sample</a:t>
            </a:r>
            <a:endParaRPr sz="1300"/>
          </a:p>
        </p:txBody>
      </p:sp>
      <p:cxnSp>
        <p:nvCxnSpPr>
          <p:cNvPr id="342" name="Google Shape;342;p26"/>
          <p:cNvCxnSpPr>
            <a:stCxn id="341" idx="3"/>
            <a:endCxn id="333" idx="2"/>
          </p:cNvCxnSpPr>
          <p:nvPr/>
        </p:nvCxnSpPr>
        <p:spPr>
          <a:xfrm>
            <a:off x="1297425" y="4133250"/>
            <a:ext cx="1612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3" name="Google Shape;343;p26"/>
          <p:cNvSpPr txBox="1"/>
          <p:nvPr/>
        </p:nvSpPr>
        <p:spPr>
          <a:xfrm>
            <a:off x="4933275" y="987175"/>
            <a:ext cx="4053900" cy="2000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Input: fixed sample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for f in sample features{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free f;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Query input/output property;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if classification changes: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fix f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else: </a:t>
            </a:r>
            <a:r>
              <a:rPr lang="en" sz="15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keep it free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Return set of fixed features;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44" name="Google Shape;344;p26"/>
          <p:cNvCxnSpPr>
            <a:stCxn id="336" idx="3"/>
            <a:endCxn id="334" idx="1"/>
          </p:cNvCxnSpPr>
          <p:nvPr/>
        </p:nvCxnSpPr>
        <p:spPr>
          <a:xfrm>
            <a:off x="1664802" y="3251737"/>
            <a:ext cx="2913600" cy="4401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5" name="Google Shape;345;p26"/>
          <p:cNvCxnSpPr>
            <a:stCxn id="333" idx="0"/>
            <a:endCxn id="334" idx="1"/>
          </p:cNvCxnSpPr>
          <p:nvPr/>
        </p:nvCxnSpPr>
        <p:spPr>
          <a:xfrm flipH="1" rot="10800000">
            <a:off x="4230926" y="3691949"/>
            <a:ext cx="347400" cy="4413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6" name="Google Shape;346;p26"/>
          <p:cNvSpPr/>
          <p:nvPr/>
        </p:nvSpPr>
        <p:spPr>
          <a:xfrm>
            <a:off x="2078250" y="3578975"/>
            <a:ext cx="266400" cy="2487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47" name="Google Shape;347;p26"/>
          <p:cNvSpPr/>
          <p:nvPr/>
        </p:nvSpPr>
        <p:spPr>
          <a:xfrm>
            <a:off x="2078250" y="3821902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48" name="Google Shape;348;p26"/>
          <p:cNvSpPr/>
          <p:nvPr/>
        </p:nvSpPr>
        <p:spPr>
          <a:xfrm>
            <a:off x="2078250" y="4069861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349" name="Google Shape;349;p26"/>
          <p:cNvSpPr/>
          <p:nvPr/>
        </p:nvSpPr>
        <p:spPr>
          <a:xfrm>
            <a:off x="2078250" y="4321124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350" name="Google Shape;350;p26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1" name="Google Shape;351;p26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2" name="Google Shape;352;p26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3" name="Google Shape;353;p26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r>
              <a:rPr lang="en"/>
              <a:t>/13 </a:t>
            </a:r>
            <a:endParaRPr/>
          </a:p>
        </p:txBody>
      </p:sp>
      <p:cxnSp>
        <p:nvCxnSpPr>
          <p:cNvPr id="354" name="Google Shape;354;p26"/>
          <p:cNvCxnSpPr/>
          <p:nvPr/>
        </p:nvCxnSpPr>
        <p:spPr>
          <a:xfrm>
            <a:off x="7186125" y="3691825"/>
            <a:ext cx="722100" cy="2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55" name="Google Shape;355;p26"/>
          <p:cNvSpPr/>
          <p:nvPr/>
        </p:nvSpPr>
        <p:spPr>
          <a:xfrm>
            <a:off x="7908174" y="3361698"/>
            <a:ext cx="9450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Explanation</a:t>
            </a:r>
            <a:endParaRPr b="1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"/>
          <p:cNvSpPr/>
          <p:nvPr/>
        </p:nvSpPr>
        <p:spPr>
          <a:xfrm>
            <a:off x="1848650" y="3049350"/>
            <a:ext cx="5695500" cy="1726500"/>
          </a:xfrm>
          <a:prstGeom prst="rect">
            <a:avLst/>
          </a:prstGeom>
          <a:solidFill>
            <a:srgbClr val="F9FBFD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Explanations with NN Verifiers</a:t>
            </a:r>
            <a:endParaRPr/>
          </a:p>
        </p:txBody>
      </p:sp>
      <p:sp>
        <p:nvSpPr>
          <p:cNvPr id="362" name="Google Shape;362;p27"/>
          <p:cNvSpPr txBox="1"/>
          <p:nvPr>
            <p:ph idx="1" type="body"/>
          </p:nvPr>
        </p:nvSpPr>
        <p:spPr>
          <a:xfrm>
            <a:off x="311700" y="1152475"/>
            <a:ext cx="39630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Classifies input features as </a:t>
            </a:r>
            <a:r>
              <a:rPr lang="en">
                <a:solidFill>
                  <a:srgbClr val="FF0000"/>
                </a:solidFill>
              </a:rPr>
              <a:t>relevant</a:t>
            </a:r>
            <a:r>
              <a:rPr lang="en"/>
              <a:t> vs </a:t>
            </a:r>
            <a:r>
              <a:rPr lang="en">
                <a:solidFill>
                  <a:srgbClr val="6AA84F"/>
                </a:solidFill>
              </a:rPr>
              <a:t>irrelevant</a:t>
            </a:r>
            <a:endParaRPr>
              <a:solidFill>
                <a:srgbClr val="6AA8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Computes </a:t>
            </a:r>
            <a:r>
              <a:rPr lang="en">
                <a:solidFill>
                  <a:srgbClr val="1155CC"/>
                </a:solidFill>
              </a:rPr>
              <a:t>subset-minimal</a:t>
            </a:r>
            <a:r>
              <a:rPr lang="en"/>
              <a:t> explanation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63" name="Google Shape;363;p27"/>
          <p:cNvSpPr/>
          <p:nvPr/>
        </p:nvSpPr>
        <p:spPr>
          <a:xfrm>
            <a:off x="2910326" y="3829799"/>
            <a:ext cx="1320600" cy="6069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Classification property + input restrictions</a:t>
            </a:r>
            <a:endParaRPr b="1" sz="1000"/>
          </a:p>
        </p:txBody>
      </p:sp>
      <p:sp>
        <p:nvSpPr>
          <p:cNvPr id="364" name="Google Shape;364;p27"/>
          <p:cNvSpPr/>
          <p:nvPr/>
        </p:nvSpPr>
        <p:spPr>
          <a:xfrm>
            <a:off x="4578269" y="3309337"/>
            <a:ext cx="11814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Constraint solver</a:t>
            </a:r>
            <a:endParaRPr/>
          </a:p>
        </p:txBody>
      </p:sp>
      <p:sp>
        <p:nvSpPr>
          <p:cNvPr id="365" name="Google Shape;365;p27"/>
          <p:cNvSpPr txBox="1"/>
          <p:nvPr/>
        </p:nvSpPr>
        <p:spPr>
          <a:xfrm>
            <a:off x="6183225" y="3423925"/>
            <a:ext cx="10029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Classification </a:t>
            </a:r>
            <a:r>
              <a:rPr b="1" lang="en" sz="900">
                <a:solidFill>
                  <a:srgbClr val="FF0000"/>
                </a:solidFill>
              </a:rPr>
              <a:t>CAN/</a:t>
            </a:r>
            <a:r>
              <a:rPr b="1" lang="en" sz="900">
                <a:solidFill>
                  <a:srgbClr val="6AA84F"/>
                </a:solidFill>
              </a:rPr>
              <a:t>CANNOT</a:t>
            </a:r>
            <a:r>
              <a:rPr b="1" lang="en" sz="900">
                <a:solidFill>
                  <a:schemeClr val="dk1"/>
                </a:solidFill>
              </a:rPr>
              <a:t> change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366" name="Google Shape;3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0" y="2835175"/>
            <a:ext cx="1560052" cy="83312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7"/>
          <p:cNvSpPr/>
          <p:nvPr/>
        </p:nvSpPr>
        <p:spPr>
          <a:xfrm>
            <a:off x="0" y="0"/>
            <a:ext cx="64530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7"/>
          <p:cNvSpPr txBox="1"/>
          <p:nvPr/>
        </p:nvSpPr>
        <p:spPr>
          <a:xfrm>
            <a:off x="6452875" y="0"/>
            <a:ext cx="2534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Explanations using verification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9" name="Google Shape;369;p27"/>
          <p:cNvCxnSpPr>
            <a:stCxn id="364" idx="3"/>
            <a:endCxn id="365" idx="1"/>
          </p:cNvCxnSpPr>
          <p:nvPr/>
        </p:nvCxnSpPr>
        <p:spPr>
          <a:xfrm>
            <a:off x="5759669" y="3691837"/>
            <a:ext cx="423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0" name="Google Shape;370;p27"/>
          <p:cNvCxnSpPr>
            <a:stCxn id="365" idx="3"/>
            <a:endCxn id="363" idx="2"/>
          </p:cNvCxnSpPr>
          <p:nvPr/>
        </p:nvCxnSpPr>
        <p:spPr>
          <a:xfrm flipH="1">
            <a:off x="2910225" y="3691825"/>
            <a:ext cx="4275900" cy="441300"/>
          </a:xfrm>
          <a:prstGeom prst="bentConnector5">
            <a:avLst>
              <a:gd fmla="val -5569" name="adj1"/>
              <a:gd fmla="val 224552" name="adj2"/>
              <a:gd fmla="val 115946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1" name="Google Shape;371;p27"/>
          <p:cNvSpPr/>
          <p:nvPr/>
        </p:nvSpPr>
        <p:spPr>
          <a:xfrm>
            <a:off x="214725" y="3901950"/>
            <a:ext cx="10827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Input sample</a:t>
            </a:r>
            <a:endParaRPr sz="1300"/>
          </a:p>
        </p:txBody>
      </p:sp>
      <p:cxnSp>
        <p:nvCxnSpPr>
          <p:cNvPr id="372" name="Google Shape;372;p27"/>
          <p:cNvCxnSpPr>
            <a:stCxn id="371" idx="3"/>
            <a:endCxn id="363" idx="2"/>
          </p:cNvCxnSpPr>
          <p:nvPr/>
        </p:nvCxnSpPr>
        <p:spPr>
          <a:xfrm>
            <a:off x="1297425" y="4133250"/>
            <a:ext cx="1612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3" name="Google Shape;373;p27"/>
          <p:cNvSpPr txBox="1"/>
          <p:nvPr/>
        </p:nvSpPr>
        <p:spPr>
          <a:xfrm>
            <a:off x="4933275" y="987175"/>
            <a:ext cx="4053900" cy="2000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Input: fixed sample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for f in sample features{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free f;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Query input/output property;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if classification changes: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fix f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else: </a:t>
            </a:r>
            <a:r>
              <a:rPr lang="en" sz="15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keep it free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Return set of fixed features;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74" name="Google Shape;374;p27"/>
          <p:cNvCxnSpPr>
            <a:stCxn id="366" idx="3"/>
            <a:endCxn id="364" idx="1"/>
          </p:cNvCxnSpPr>
          <p:nvPr/>
        </p:nvCxnSpPr>
        <p:spPr>
          <a:xfrm>
            <a:off x="1664802" y="3251737"/>
            <a:ext cx="2913600" cy="4401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5" name="Google Shape;375;p27"/>
          <p:cNvCxnSpPr>
            <a:stCxn id="363" idx="0"/>
            <a:endCxn id="364" idx="1"/>
          </p:cNvCxnSpPr>
          <p:nvPr/>
        </p:nvCxnSpPr>
        <p:spPr>
          <a:xfrm flipH="1" rot="10800000">
            <a:off x="4230926" y="3691949"/>
            <a:ext cx="347400" cy="4413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6" name="Google Shape;376;p27"/>
          <p:cNvSpPr/>
          <p:nvPr/>
        </p:nvSpPr>
        <p:spPr>
          <a:xfrm>
            <a:off x="2078250" y="3578975"/>
            <a:ext cx="266400" cy="2487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77" name="Google Shape;377;p27"/>
          <p:cNvSpPr/>
          <p:nvPr/>
        </p:nvSpPr>
        <p:spPr>
          <a:xfrm>
            <a:off x="2078250" y="3821902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378" name="Google Shape;378;p27"/>
          <p:cNvSpPr/>
          <p:nvPr/>
        </p:nvSpPr>
        <p:spPr>
          <a:xfrm>
            <a:off x="2078250" y="4069861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379" name="Google Shape;379;p27"/>
          <p:cNvSpPr/>
          <p:nvPr/>
        </p:nvSpPr>
        <p:spPr>
          <a:xfrm>
            <a:off x="2078250" y="4321124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380" name="Google Shape;380;p27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1" name="Google Shape;381;p27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2" name="Google Shape;382;p27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3" name="Google Shape;383;p27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r>
              <a:rPr lang="en"/>
              <a:t>/13 </a:t>
            </a:r>
            <a:endParaRPr/>
          </a:p>
        </p:txBody>
      </p:sp>
      <p:cxnSp>
        <p:nvCxnSpPr>
          <p:cNvPr id="384" name="Google Shape;384;p27"/>
          <p:cNvCxnSpPr/>
          <p:nvPr/>
        </p:nvCxnSpPr>
        <p:spPr>
          <a:xfrm>
            <a:off x="7186125" y="3691825"/>
            <a:ext cx="722100" cy="2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85" name="Google Shape;385;p27"/>
          <p:cNvSpPr/>
          <p:nvPr/>
        </p:nvSpPr>
        <p:spPr>
          <a:xfrm>
            <a:off x="7908174" y="3361698"/>
            <a:ext cx="9450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Explanation</a:t>
            </a:r>
            <a:endParaRPr b="1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8"/>
          <p:cNvSpPr/>
          <p:nvPr/>
        </p:nvSpPr>
        <p:spPr>
          <a:xfrm>
            <a:off x="1848650" y="3049350"/>
            <a:ext cx="5695500" cy="1726500"/>
          </a:xfrm>
          <a:prstGeom prst="rect">
            <a:avLst/>
          </a:prstGeom>
          <a:solidFill>
            <a:srgbClr val="F9FBFD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Explanations with NN Verifiers</a:t>
            </a:r>
            <a:endParaRPr/>
          </a:p>
        </p:txBody>
      </p:sp>
      <p:sp>
        <p:nvSpPr>
          <p:cNvPr id="392" name="Google Shape;392;p28"/>
          <p:cNvSpPr txBox="1"/>
          <p:nvPr>
            <p:ph idx="1" type="body"/>
          </p:nvPr>
        </p:nvSpPr>
        <p:spPr>
          <a:xfrm>
            <a:off x="311700" y="1152475"/>
            <a:ext cx="39630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Classifies input features as </a:t>
            </a:r>
            <a:r>
              <a:rPr lang="en">
                <a:solidFill>
                  <a:srgbClr val="FF0000"/>
                </a:solidFill>
              </a:rPr>
              <a:t>relevant</a:t>
            </a:r>
            <a:r>
              <a:rPr lang="en"/>
              <a:t> vs </a:t>
            </a:r>
            <a:r>
              <a:rPr lang="en">
                <a:solidFill>
                  <a:srgbClr val="6AA84F"/>
                </a:solidFill>
              </a:rPr>
              <a:t>irrelevant</a:t>
            </a:r>
            <a:endParaRPr>
              <a:solidFill>
                <a:srgbClr val="6AA8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Computes </a:t>
            </a:r>
            <a:r>
              <a:rPr lang="en">
                <a:solidFill>
                  <a:srgbClr val="1155CC"/>
                </a:solidFill>
              </a:rPr>
              <a:t>subset-minimal</a:t>
            </a:r>
            <a:r>
              <a:rPr lang="en"/>
              <a:t> explanation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93" name="Google Shape;393;p28"/>
          <p:cNvSpPr/>
          <p:nvPr/>
        </p:nvSpPr>
        <p:spPr>
          <a:xfrm>
            <a:off x="2910326" y="3829799"/>
            <a:ext cx="1320600" cy="6069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Classification property + input restrictions</a:t>
            </a:r>
            <a:endParaRPr b="1" sz="1000"/>
          </a:p>
        </p:txBody>
      </p:sp>
      <p:sp>
        <p:nvSpPr>
          <p:cNvPr id="394" name="Google Shape;394;p28"/>
          <p:cNvSpPr/>
          <p:nvPr/>
        </p:nvSpPr>
        <p:spPr>
          <a:xfrm>
            <a:off x="4578269" y="3309337"/>
            <a:ext cx="11814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Constraint solver</a:t>
            </a:r>
            <a:endParaRPr/>
          </a:p>
        </p:txBody>
      </p:sp>
      <p:sp>
        <p:nvSpPr>
          <p:cNvPr id="395" name="Google Shape;395;p28"/>
          <p:cNvSpPr txBox="1"/>
          <p:nvPr/>
        </p:nvSpPr>
        <p:spPr>
          <a:xfrm>
            <a:off x="6183225" y="3423925"/>
            <a:ext cx="1002900" cy="5358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Classification </a:t>
            </a:r>
            <a:r>
              <a:rPr b="1" lang="en" sz="900">
                <a:solidFill>
                  <a:srgbClr val="FF0000"/>
                </a:solidFill>
              </a:rPr>
              <a:t>CAN/</a:t>
            </a:r>
            <a:r>
              <a:rPr b="1" lang="en" sz="900">
                <a:solidFill>
                  <a:srgbClr val="6AA84F"/>
                </a:solidFill>
              </a:rPr>
              <a:t>CANNOT</a:t>
            </a:r>
            <a:r>
              <a:rPr b="1" lang="en" sz="900">
                <a:solidFill>
                  <a:schemeClr val="dk1"/>
                </a:solidFill>
              </a:rPr>
              <a:t> change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396" name="Google Shape;3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0" y="2835175"/>
            <a:ext cx="1560052" cy="83312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8"/>
          <p:cNvSpPr/>
          <p:nvPr/>
        </p:nvSpPr>
        <p:spPr>
          <a:xfrm>
            <a:off x="0" y="0"/>
            <a:ext cx="64530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8"/>
          <p:cNvSpPr txBox="1"/>
          <p:nvPr/>
        </p:nvSpPr>
        <p:spPr>
          <a:xfrm>
            <a:off x="6452875" y="0"/>
            <a:ext cx="2534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Explanations using verification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9" name="Google Shape;399;p28"/>
          <p:cNvCxnSpPr>
            <a:stCxn id="394" idx="3"/>
            <a:endCxn id="395" idx="1"/>
          </p:cNvCxnSpPr>
          <p:nvPr/>
        </p:nvCxnSpPr>
        <p:spPr>
          <a:xfrm>
            <a:off x="5759669" y="3691837"/>
            <a:ext cx="423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0" name="Google Shape;400;p28"/>
          <p:cNvCxnSpPr>
            <a:stCxn id="395" idx="3"/>
            <a:endCxn id="393" idx="2"/>
          </p:cNvCxnSpPr>
          <p:nvPr/>
        </p:nvCxnSpPr>
        <p:spPr>
          <a:xfrm flipH="1">
            <a:off x="2910225" y="3691825"/>
            <a:ext cx="4275900" cy="441300"/>
          </a:xfrm>
          <a:prstGeom prst="bentConnector5">
            <a:avLst>
              <a:gd fmla="val -5569" name="adj1"/>
              <a:gd fmla="val 224552" name="adj2"/>
              <a:gd fmla="val 115946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1" name="Google Shape;401;p28"/>
          <p:cNvSpPr/>
          <p:nvPr/>
        </p:nvSpPr>
        <p:spPr>
          <a:xfrm>
            <a:off x="214725" y="3901950"/>
            <a:ext cx="10827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Input sample</a:t>
            </a:r>
            <a:endParaRPr sz="1300"/>
          </a:p>
        </p:txBody>
      </p:sp>
      <p:cxnSp>
        <p:nvCxnSpPr>
          <p:cNvPr id="402" name="Google Shape;402;p28"/>
          <p:cNvCxnSpPr>
            <a:stCxn id="401" idx="3"/>
            <a:endCxn id="393" idx="2"/>
          </p:cNvCxnSpPr>
          <p:nvPr/>
        </p:nvCxnSpPr>
        <p:spPr>
          <a:xfrm>
            <a:off x="1297425" y="4133250"/>
            <a:ext cx="1612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3" name="Google Shape;403;p28"/>
          <p:cNvSpPr txBox="1"/>
          <p:nvPr/>
        </p:nvSpPr>
        <p:spPr>
          <a:xfrm>
            <a:off x="4933275" y="987175"/>
            <a:ext cx="4053900" cy="2000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Input: fixed sample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for f in sample features{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free f;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Query input/output property;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if classification changes: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fix f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else: </a:t>
            </a:r>
            <a:r>
              <a:rPr lang="en" sz="15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keep it free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Return set of fixed features;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04" name="Google Shape;404;p28"/>
          <p:cNvCxnSpPr>
            <a:stCxn id="396" idx="3"/>
            <a:endCxn id="394" idx="1"/>
          </p:cNvCxnSpPr>
          <p:nvPr/>
        </p:nvCxnSpPr>
        <p:spPr>
          <a:xfrm>
            <a:off x="1664802" y="3251737"/>
            <a:ext cx="2913600" cy="4401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5" name="Google Shape;405;p28"/>
          <p:cNvCxnSpPr>
            <a:stCxn id="393" idx="0"/>
            <a:endCxn id="394" idx="1"/>
          </p:cNvCxnSpPr>
          <p:nvPr/>
        </p:nvCxnSpPr>
        <p:spPr>
          <a:xfrm flipH="1" rot="10800000">
            <a:off x="4230926" y="3691949"/>
            <a:ext cx="347400" cy="4413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6" name="Google Shape;406;p28"/>
          <p:cNvSpPr/>
          <p:nvPr/>
        </p:nvSpPr>
        <p:spPr>
          <a:xfrm>
            <a:off x="2078250" y="3578975"/>
            <a:ext cx="266400" cy="2487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07" name="Google Shape;407;p28"/>
          <p:cNvSpPr/>
          <p:nvPr/>
        </p:nvSpPr>
        <p:spPr>
          <a:xfrm>
            <a:off x="2078250" y="3821902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408" name="Google Shape;408;p28"/>
          <p:cNvSpPr/>
          <p:nvPr/>
        </p:nvSpPr>
        <p:spPr>
          <a:xfrm>
            <a:off x="2078250" y="4069861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409" name="Google Shape;409;p28"/>
          <p:cNvSpPr/>
          <p:nvPr/>
        </p:nvSpPr>
        <p:spPr>
          <a:xfrm>
            <a:off x="2078250" y="4321124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410" name="Google Shape;410;p28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1" name="Google Shape;411;p28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2" name="Google Shape;412;p28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3" name="Google Shape;413;p28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r>
              <a:rPr lang="en"/>
              <a:t>/13 </a:t>
            </a:r>
            <a:endParaRPr/>
          </a:p>
        </p:txBody>
      </p:sp>
      <p:cxnSp>
        <p:nvCxnSpPr>
          <p:cNvPr id="414" name="Google Shape;414;p28"/>
          <p:cNvCxnSpPr/>
          <p:nvPr/>
        </p:nvCxnSpPr>
        <p:spPr>
          <a:xfrm>
            <a:off x="7186125" y="3691825"/>
            <a:ext cx="722100" cy="2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15" name="Google Shape;415;p28"/>
          <p:cNvSpPr/>
          <p:nvPr/>
        </p:nvSpPr>
        <p:spPr>
          <a:xfrm>
            <a:off x="7908174" y="3361698"/>
            <a:ext cx="9450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Explanation</a:t>
            </a:r>
            <a:endParaRPr b="1"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9"/>
          <p:cNvSpPr/>
          <p:nvPr/>
        </p:nvSpPr>
        <p:spPr>
          <a:xfrm>
            <a:off x="1848650" y="3049350"/>
            <a:ext cx="5695500" cy="1726500"/>
          </a:xfrm>
          <a:prstGeom prst="rect">
            <a:avLst/>
          </a:prstGeom>
          <a:solidFill>
            <a:srgbClr val="F9FBFD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Explanations with NN Verifiers</a:t>
            </a:r>
            <a:endParaRPr/>
          </a:p>
        </p:txBody>
      </p:sp>
      <p:sp>
        <p:nvSpPr>
          <p:cNvPr id="422" name="Google Shape;422;p29"/>
          <p:cNvSpPr txBox="1"/>
          <p:nvPr>
            <p:ph idx="1" type="body"/>
          </p:nvPr>
        </p:nvSpPr>
        <p:spPr>
          <a:xfrm>
            <a:off x="311700" y="1152475"/>
            <a:ext cx="39630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Classifies input features as </a:t>
            </a:r>
            <a:r>
              <a:rPr lang="en">
                <a:solidFill>
                  <a:srgbClr val="FF0000"/>
                </a:solidFill>
              </a:rPr>
              <a:t>relevant</a:t>
            </a:r>
            <a:r>
              <a:rPr lang="en"/>
              <a:t> vs </a:t>
            </a:r>
            <a:r>
              <a:rPr lang="en">
                <a:solidFill>
                  <a:srgbClr val="6AA84F"/>
                </a:solidFill>
              </a:rPr>
              <a:t>irrelevant</a:t>
            </a:r>
            <a:endParaRPr>
              <a:solidFill>
                <a:srgbClr val="6AA8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Computes </a:t>
            </a:r>
            <a:r>
              <a:rPr lang="en">
                <a:solidFill>
                  <a:srgbClr val="1155CC"/>
                </a:solidFill>
              </a:rPr>
              <a:t>subset-minimal</a:t>
            </a:r>
            <a:r>
              <a:rPr lang="en"/>
              <a:t> explanation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23" name="Google Shape;423;p29"/>
          <p:cNvSpPr/>
          <p:nvPr/>
        </p:nvSpPr>
        <p:spPr>
          <a:xfrm>
            <a:off x="2910326" y="3829799"/>
            <a:ext cx="1320600" cy="6069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Classification property + input restrictions</a:t>
            </a:r>
            <a:endParaRPr b="1" sz="1000"/>
          </a:p>
        </p:txBody>
      </p:sp>
      <p:sp>
        <p:nvSpPr>
          <p:cNvPr id="424" name="Google Shape;424;p29"/>
          <p:cNvSpPr/>
          <p:nvPr/>
        </p:nvSpPr>
        <p:spPr>
          <a:xfrm>
            <a:off x="4578269" y="3309337"/>
            <a:ext cx="11814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Constraint solver</a:t>
            </a:r>
            <a:endParaRPr/>
          </a:p>
        </p:txBody>
      </p:sp>
      <p:sp>
        <p:nvSpPr>
          <p:cNvPr id="425" name="Google Shape;425;p29"/>
          <p:cNvSpPr txBox="1"/>
          <p:nvPr/>
        </p:nvSpPr>
        <p:spPr>
          <a:xfrm>
            <a:off x="6183225" y="3423925"/>
            <a:ext cx="1002900" cy="5358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Classification </a:t>
            </a:r>
            <a:r>
              <a:rPr b="1" lang="en" sz="900">
                <a:solidFill>
                  <a:srgbClr val="FF0000"/>
                </a:solidFill>
              </a:rPr>
              <a:t>CAN/</a:t>
            </a:r>
            <a:r>
              <a:rPr b="1" lang="en" sz="900">
                <a:solidFill>
                  <a:srgbClr val="6AA84F"/>
                </a:solidFill>
              </a:rPr>
              <a:t>CANNOT</a:t>
            </a:r>
            <a:r>
              <a:rPr b="1" lang="en" sz="900">
                <a:solidFill>
                  <a:schemeClr val="dk1"/>
                </a:solidFill>
              </a:rPr>
              <a:t> change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426" name="Google Shape;42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0" y="2835175"/>
            <a:ext cx="1560052" cy="833124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9"/>
          <p:cNvSpPr/>
          <p:nvPr/>
        </p:nvSpPr>
        <p:spPr>
          <a:xfrm>
            <a:off x="0" y="0"/>
            <a:ext cx="64530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9"/>
          <p:cNvSpPr txBox="1"/>
          <p:nvPr/>
        </p:nvSpPr>
        <p:spPr>
          <a:xfrm>
            <a:off x="6452875" y="0"/>
            <a:ext cx="2534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Explanations using verification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9" name="Google Shape;429;p29"/>
          <p:cNvCxnSpPr>
            <a:stCxn id="424" idx="3"/>
            <a:endCxn id="425" idx="1"/>
          </p:cNvCxnSpPr>
          <p:nvPr/>
        </p:nvCxnSpPr>
        <p:spPr>
          <a:xfrm>
            <a:off x="5759669" y="3691837"/>
            <a:ext cx="423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0" name="Google Shape;430;p29"/>
          <p:cNvCxnSpPr>
            <a:stCxn id="425" idx="3"/>
            <a:endCxn id="423" idx="2"/>
          </p:cNvCxnSpPr>
          <p:nvPr/>
        </p:nvCxnSpPr>
        <p:spPr>
          <a:xfrm flipH="1">
            <a:off x="2910225" y="3691825"/>
            <a:ext cx="4275900" cy="441300"/>
          </a:xfrm>
          <a:prstGeom prst="bentConnector5">
            <a:avLst>
              <a:gd fmla="val -5569" name="adj1"/>
              <a:gd fmla="val 224552" name="adj2"/>
              <a:gd fmla="val 115946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1" name="Google Shape;431;p29"/>
          <p:cNvSpPr/>
          <p:nvPr/>
        </p:nvSpPr>
        <p:spPr>
          <a:xfrm>
            <a:off x="214725" y="3901950"/>
            <a:ext cx="10827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Input sample</a:t>
            </a:r>
            <a:endParaRPr sz="1300"/>
          </a:p>
        </p:txBody>
      </p:sp>
      <p:cxnSp>
        <p:nvCxnSpPr>
          <p:cNvPr id="432" name="Google Shape;432;p29"/>
          <p:cNvCxnSpPr>
            <a:stCxn id="431" idx="3"/>
            <a:endCxn id="423" idx="2"/>
          </p:cNvCxnSpPr>
          <p:nvPr/>
        </p:nvCxnSpPr>
        <p:spPr>
          <a:xfrm>
            <a:off x="1297425" y="4133250"/>
            <a:ext cx="1612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3" name="Google Shape;433;p29"/>
          <p:cNvSpPr txBox="1"/>
          <p:nvPr/>
        </p:nvSpPr>
        <p:spPr>
          <a:xfrm>
            <a:off x="4933275" y="987175"/>
            <a:ext cx="4053900" cy="2000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Input: fixed sample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for f in sample features{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free f;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Query input/output property;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if classification changes: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fix f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else: </a:t>
            </a:r>
            <a:r>
              <a:rPr lang="en" sz="15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keep it free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Return set of fixed features;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34" name="Google Shape;434;p29"/>
          <p:cNvCxnSpPr>
            <a:stCxn id="426" idx="3"/>
            <a:endCxn id="424" idx="1"/>
          </p:cNvCxnSpPr>
          <p:nvPr/>
        </p:nvCxnSpPr>
        <p:spPr>
          <a:xfrm>
            <a:off x="1664802" y="3251737"/>
            <a:ext cx="2913600" cy="4401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5" name="Google Shape;435;p29"/>
          <p:cNvCxnSpPr>
            <a:stCxn id="423" idx="0"/>
            <a:endCxn id="424" idx="1"/>
          </p:cNvCxnSpPr>
          <p:nvPr/>
        </p:nvCxnSpPr>
        <p:spPr>
          <a:xfrm flipH="1" rot="10800000">
            <a:off x="4230926" y="3691949"/>
            <a:ext cx="347400" cy="4413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6" name="Google Shape;436;p29"/>
          <p:cNvSpPr/>
          <p:nvPr/>
        </p:nvSpPr>
        <p:spPr>
          <a:xfrm>
            <a:off x="2078250" y="3578975"/>
            <a:ext cx="266400" cy="2487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37" name="Google Shape;437;p29"/>
          <p:cNvSpPr/>
          <p:nvPr/>
        </p:nvSpPr>
        <p:spPr>
          <a:xfrm>
            <a:off x="2078250" y="3821902"/>
            <a:ext cx="266400" cy="2487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438" name="Google Shape;438;p29"/>
          <p:cNvSpPr/>
          <p:nvPr/>
        </p:nvSpPr>
        <p:spPr>
          <a:xfrm>
            <a:off x="2078250" y="4069861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439" name="Google Shape;439;p29"/>
          <p:cNvSpPr/>
          <p:nvPr/>
        </p:nvSpPr>
        <p:spPr>
          <a:xfrm>
            <a:off x="2078250" y="4321124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440" name="Google Shape;440;p29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1" name="Google Shape;441;p29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2" name="Google Shape;442;p29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3" name="Google Shape;443;p29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r>
              <a:rPr lang="en"/>
              <a:t>/13 </a:t>
            </a:r>
            <a:endParaRPr/>
          </a:p>
        </p:txBody>
      </p:sp>
      <p:cxnSp>
        <p:nvCxnSpPr>
          <p:cNvPr id="444" name="Google Shape;444;p29"/>
          <p:cNvCxnSpPr/>
          <p:nvPr/>
        </p:nvCxnSpPr>
        <p:spPr>
          <a:xfrm>
            <a:off x="7186125" y="3691825"/>
            <a:ext cx="722100" cy="2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45" name="Google Shape;445;p29"/>
          <p:cNvSpPr/>
          <p:nvPr/>
        </p:nvSpPr>
        <p:spPr>
          <a:xfrm>
            <a:off x="7908174" y="3361698"/>
            <a:ext cx="9450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Explanation</a:t>
            </a:r>
            <a:endParaRPr b="1"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0"/>
          <p:cNvSpPr/>
          <p:nvPr/>
        </p:nvSpPr>
        <p:spPr>
          <a:xfrm>
            <a:off x="1848650" y="3049350"/>
            <a:ext cx="5695500" cy="1726500"/>
          </a:xfrm>
          <a:prstGeom prst="rect">
            <a:avLst/>
          </a:prstGeom>
          <a:solidFill>
            <a:srgbClr val="F9FBFD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Explanations with NN Verifiers</a:t>
            </a:r>
            <a:endParaRPr/>
          </a:p>
        </p:txBody>
      </p:sp>
      <p:sp>
        <p:nvSpPr>
          <p:cNvPr id="452" name="Google Shape;452;p30"/>
          <p:cNvSpPr txBox="1"/>
          <p:nvPr>
            <p:ph idx="1" type="body"/>
          </p:nvPr>
        </p:nvSpPr>
        <p:spPr>
          <a:xfrm>
            <a:off x="311700" y="1152475"/>
            <a:ext cx="39630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Classifies input features as </a:t>
            </a:r>
            <a:r>
              <a:rPr lang="en">
                <a:solidFill>
                  <a:srgbClr val="FF0000"/>
                </a:solidFill>
              </a:rPr>
              <a:t>relevant</a:t>
            </a:r>
            <a:r>
              <a:rPr lang="en"/>
              <a:t> vs </a:t>
            </a:r>
            <a:r>
              <a:rPr lang="en">
                <a:solidFill>
                  <a:srgbClr val="6AA84F"/>
                </a:solidFill>
              </a:rPr>
              <a:t>irrelevant</a:t>
            </a:r>
            <a:endParaRPr>
              <a:solidFill>
                <a:srgbClr val="6AA8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Computes </a:t>
            </a:r>
            <a:r>
              <a:rPr lang="en">
                <a:solidFill>
                  <a:srgbClr val="1155CC"/>
                </a:solidFill>
              </a:rPr>
              <a:t>subset-minimal</a:t>
            </a:r>
            <a:r>
              <a:rPr lang="en"/>
              <a:t> explanation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53" name="Google Shape;453;p30"/>
          <p:cNvSpPr/>
          <p:nvPr/>
        </p:nvSpPr>
        <p:spPr>
          <a:xfrm>
            <a:off x="2910326" y="3829799"/>
            <a:ext cx="1320600" cy="6069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Classification property + input restrictions</a:t>
            </a:r>
            <a:endParaRPr b="1" sz="1000"/>
          </a:p>
        </p:txBody>
      </p:sp>
      <p:sp>
        <p:nvSpPr>
          <p:cNvPr id="454" name="Google Shape;454;p30"/>
          <p:cNvSpPr/>
          <p:nvPr/>
        </p:nvSpPr>
        <p:spPr>
          <a:xfrm>
            <a:off x="4578269" y="3309337"/>
            <a:ext cx="11814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Constraint solver</a:t>
            </a:r>
            <a:endParaRPr/>
          </a:p>
        </p:txBody>
      </p:sp>
      <p:sp>
        <p:nvSpPr>
          <p:cNvPr id="455" name="Google Shape;455;p30"/>
          <p:cNvSpPr txBox="1"/>
          <p:nvPr/>
        </p:nvSpPr>
        <p:spPr>
          <a:xfrm>
            <a:off x="6183225" y="3423925"/>
            <a:ext cx="10029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Classification </a:t>
            </a:r>
            <a:r>
              <a:rPr b="1" lang="en" sz="900">
                <a:solidFill>
                  <a:srgbClr val="FF0000"/>
                </a:solidFill>
              </a:rPr>
              <a:t>CAN/</a:t>
            </a:r>
            <a:r>
              <a:rPr b="1" lang="en" sz="900">
                <a:solidFill>
                  <a:srgbClr val="6AA84F"/>
                </a:solidFill>
              </a:rPr>
              <a:t>CANNOT</a:t>
            </a:r>
            <a:r>
              <a:rPr b="1" lang="en" sz="900">
                <a:solidFill>
                  <a:schemeClr val="dk1"/>
                </a:solidFill>
              </a:rPr>
              <a:t> change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456" name="Google Shape;4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0" y="2835175"/>
            <a:ext cx="1560052" cy="833124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0"/>
          <p:cNvSpPr/>
          <p:nvPr/>
        </p:nvSpPr>
        <p:spPr>
          <a:xfrm>
            <a:off x="0" y="0"/>
            <a:ext cx="64530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0"/>
          <p:cNvSpPr txBox="1"/>
          <p:nvPr/>
        </p:nvSpPr>
        <p:spPr>
          <a:xfrm>
            <a:off x="6452875" y="0"/>
            <a:ext cx="2534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Explanations using verification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9" name="Google Shape;459;p30"/>
          <p:cNvCxnSpPr>
            <a:stCxn id="454" idx="3"/>
            <a:endCxn id="455" idx="1"/>
          </p:cNvCxnSpPr>
          <p:nvPr/>
        </p:nvCxnSpPr>
        <p:spPr>
          <a:xfrm>
            <a:off x="5759669" y="3691837"/>
            <a:ext cx="423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0" name="Google Shape;460;p30"/>
          <p:cNvCxnSpPr>
            <a:stCxn id="455" idx="3"/>
            <a:endCxn id="453" idx="2"/>
          </p:cNvCxnSpPr>
          <p:nvPr/>
        </p:nvCxnSpPr>
        <p:spPr>
          <a:xfrm flipH="1">
            <a:off x="2910225" y="3691825"/>
            <a:ext cx="4275900" cy="441300"/>
          </a:xfrm>
          <a:prstGeom prst="bentConnector5">
            <a:avLst>
              <a:gd fmla="val -5569" name="adj1"/>
              <a:gd fmla="val 224552" name="adj2"/>
              <a:gd fmla="val 115946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1" name="Google Shape;461;p30"/>
          <p:cNvSpPr/>
          <p:nvPr/>
        </p:nvSpPr>
        <p:spPr>
          <a:xfrm>
            <a:off x="214725" y="3901950"/>
            <a:ext cx="10827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Input sample</a:t>
            </a:r>
            <a:endParaRPr sz="1300"/>
          </a:p>
        </p:txBody>
      </p:sp>
      <p:cxnSp>
        <p:nvCxnSpPr>
          <p:cNvPr id="462" name="Google Shape;462;p30"/>
          <p:cNvCxnSpPr>
            <a:stCxn id="461" idx="3"/>
            <a:endCxn id="453" idx="2"/>
          </p:cNvCxnSpPr>
          <p:nvPr/>
        </p:nvCxnSpPr>
        <p:spPr>
          <a:xfrm>
            <a:off x="1297425" y="4133250"/>
            <a:ext cx="1612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3" name="Google Shape;463;p30"/>
          <p:cNvSpPr txBox="1"/>
          <p:nvPr/>
        </p:nvSpPr>
        <p:spPr>
          <a:xfrm>
            <a:off x="4933275" y="987175"/>
            <a:ext cx="4053900" cy="2000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Input: fixed sample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for f in sample features{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free f;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Query input/output property;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if classification changes: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fix f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else: </a:t>
            </a:r>
            <a:r>
              <a:rPr lang="en" sz="15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keep it free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Return set of fixed features;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64" name="Google Shape;464;p30"/>
          <p:cNvCxnSpPr>
            <a:stCxn id="456" idx="3"/>
            <a:endCxn id="454" idx="1"/>
          </p:cNvCxnSpPr>
          <p:nvPr/>
        </p:nvCxnSpPr>
        <p:spPr>
          <a:xfrm>
            <a:off x="1664802" y="3251737"/>
            <a:ext cx="2913600" cy="4401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5" name="Google Shape;465;p30"/>
          <p:cNvCxnSpPr>
            <a:stCxn id="453" idx="0"/>
            <a:endCxn id="454" idx="1"/>
          </p:cNvCxnSpPr>
          <p:nvPr/>
        </p:nvCxnSpPr>
        <p:spPr>
          <a:xfrm flipH="1" rot="10800000">
            <a:off x="4230926" y="3691949"/>
            <a:ext cx="347400" cy="4413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6" name="Google Shape;466;p30"/>
          <p:cNvSpPr/>
          <p:nvPr/>
        </p:nvSpPr>
        <p:spPr>
          <a:xfrm>
            <a:off x="2078250" y="3578975"/>
            <a:ext cx="266400" cy="2487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67" name="Google Shape;467;p30"/>
          <p:cNvSpPr/>
          <p:nvPr/>
        </p:nvSpPr>
        <p:spPr>
          <a:xfrm>
            <a:off x="2078250" y="3821902"/>
            <a:ext cx="266400" cy="2487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468" name="Google Shape;468;p30"/>
          <p:cNvSpPr/>
          <p:nvPr/>
        </p:nvSpPr>
        <p:spPr>
          <a:xfrm>
            <a:off x="2078250" y="4069861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469" name="Google Shape;469;p30"/>
          <p:cNvSpPr/>
          <p:nvPr/>
        </p:nvSpPr>
        <p:spPr>
          <a:xfrm>
            <a:off x="2078250" y="4321124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470" name="Google Shape;470;p30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1" name="Google Shape;471;p30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2" name="Google Shape;472;p30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3" name="Google Shape;473;p30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r>
              <a:rPr lang="en"/>
              <a:t>/13 </a:t>
            </a:r>
            <a:endParaRPr/>
          </a:p>
        </p:txBody>
      </p:sp>
      <p:cxnSp>
        <p:nvCxnSpPr>
          <p:cNvPr id="474" name="Google Shape;474;p30"/>
          <p:cNvCxnSpPr/>
          <p:nvPr/>
        </p:nvCxnSpPr>
        <p:spPr>
          <a:xfrm>
            <a:off x="7186125" y="3691825"/>
            <a:ext cx="722100" cy="2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75" name="Google Shape;475;p30"/>
          <p:cNvSpPr/>
          <p:nvPr/>
        </p:nvSpPr>
        <p:spPr>
          <a:xfrm>
            <a:off x="7908174" y="3361698"/>
            <a:ext cx="9450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Explanation</a:t>
            </a:r>
            <a:endParaRPr b="1"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1"/>
          <p:cNvSpPr/>
          <p:nvPr/>
        </p:nvSpPr>
        <p:spPr>
          <a:xfrm>
            <a:off x="1848650" y="3049350"/>
            <a:ext cx="5695500" cy="1726500"/>
          </a:xfrm>
          <a:prstGeom prst="rect">
            <a:avLst/>
          </a:prstGeom>
          <a:solidFill>
            <a:srgbClr val="F9FBFD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Explanations with NN Verifiers</a:t>
            </a:r>
            <a:endParaRPr/>
          </a:p>
        </p:txBody>
      </p:sp>
      <p:sp>
        <p:nvSpPr>
          <p:cNvPr id="482" name="Google Shape;482;p31"/>
          <p:cNvSpPr txBox="1"/>
          <p:nvPr>
            <p:ph idx="1" type="body"/>
          </p:nvPr>
        </p:nvSpPr>
        <p:spPr>
          <a:xfrm>
            <a:off x="311700" y="1152475"/>
            <a:ext cx="39630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Classifies input features as </a:t>
            </a:r>
            <a:r>
              <a:rPr lang="en">
                <a:solidFill>
                  <a:srgbClr val="FF0000"/>
                </a:solidFill>
              </a:rPr>
              <a:t>relevant</a:t>
            </a:r>
            <a:r>
              <a:rPr lang="en"/>
              <a:t> vs </a:t>
            </a:r>
            <a:r>
              <a:rPr lang="en">
                <a:solidFill>
                  <a:srgbClr val="6AA84F"/>
                </a:solidFill>
              </a:rPr>
              <a:t>irrelevant</a:t>
            </a:r>
            <a:endParaRPr>
              <a:solidFill>
                <a:srgbClr val="6AA8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Computes </a:t>
            </a:r>
            <a:r>
              <a:rPr lang="en">
                <a:solidFill>
                  <a:srgbClr val="1155CC"/>
                </a:solidFill>
              </a:rPr>
              <a:t>subset-minimal</a:t>
            </a:r>
            <a:r>
              <a:rPr lang="en"/>
              <a:t> explanation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83" name="Google Shape;483;p31"/>
          <p:cNvSpPr/>
          <p:nvPr/>
        </p:nvSpPr>
        <p:spPr>
          <a:xfrm>
            <a:off x="2910326" y="3829799"/>
            <a:ext cx="1320600" cy="6069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Classification property + input restrictions</a:t>
            </a:r>
            <a:endParaRPr b="1" sz="1000"/>
          </a:p>
        </p:txBody>
      </p:sp>
      <p:sp>
        <p:nvSpPr>
          <p:cNvPr id="484" name="Google Shape;484;p31"/>
          <p:cNvSpPr/>
          <p:nvPr/>
        </p:nvSpPr>
        <p:spPr>
          <a:xfrm>
            <a:off x="4578269" y="3309337"/>
            <a:ext cx="11814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Constraint solver</a:t>
            </a:r>
            <a:endParaRPr/>
          </a:p>
        </p:txBody>
      </p:sp>
      <p:sp>
        <p:nvSpPr>
          <p:cNvPr id="485" name="Google Shape;485;p31"/>
          <p:cNvSpPr txBox="1"/>
          <p:nvPr/>
        </p:nvSpPr>
        <p:spPr>
          <a:xfrm>
            <a:off x="6183225" y="3423925"/>
            <a:ext cx="1002900" cy="5358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Classification </a:t>
            </a:r>
            <a:r>
              <a:rPr b="1" lang="en" sz="900">
                <a:solidFill>
                  <a:srgbClr val="FF0000"/>
                </a:solidFill>
              </a:rPr>
              <a:t>CAN/</a:t>
            </a:r>
            <a:r>
              <a:rPr b="1" lang="en" sz="900">
                <a:solidFill>
                  <a:srgbClr val="6AA84F"/>
                </a:solidFill>
              </a:rPr>
              <a:t>CANNOT</a:t>
            </a:r>
            <a:r>
              <a:rPr b="1" lang="en" sz="900">
                <a:solidFill>
                  <a:schemeClr val="dk1"/>
                </a:solidFill>
              </a:rPr>
              <a:t> change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486" name="Google Shape;4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0" y="2835175"/>
            <a:ext cx="1560052" cy="833124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31"/>
          <p:cNvSpPr/>
          <p:nvPr/>
        </p:nvSpPr>
        <p:spPr>
          <a:xfrm>
            <a:off x="0" y="0"/>
            <a:ext cx="64530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1"/>
          <p:cNvSpPr txBox="1"/>
          <p:nvPr/>
        </p:nvSpPr>
        <p:spPr>
          <a:xfrm>
            <a:off x="6452875" y="0"/>
            <a:ext cx="2534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Explanations using verification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9" name="Google Shape;489;p31"/>
          <p:cNvCxnSpPr>
            <a:stCxn id="484" idx="3"/>
            <a:endCxn id="485" idx="1"/>
          </p:cNvCxnSpPr>
          <p:nvPr/>
        </p:nvCxnSpPr>
        <p:spPr>
          <a:xfrm>
            <a:off x="5759669" y="3691837"/>
            <a:ext cx="423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0" name="Google Shape;490;p31"/>
          <p:cNvCxnSpPr>
            <a:stCxn id="485" idx="3"/>
            <a:endCxn id="483" idx="2"/>
          </p:cNvCxnSpPr>
          <p:nvPr/>
        </p:nvCxnSpPr>
        <p:spPr>
          <a:xfrm flipH="1">
            <a:off x="2910225" y="3691825"/>
            <a:ext cx="4275900" cy="441300"/>
          </a:xfrm>
          <a:prstGeom prst="bentConnector5">
            <a:avLst>
              <a:gd fmla="val -5569" name="adj1"/>
              <a:gd fmla="val 224552" name="adj2"/>
              <a:gd fmla="val 115946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1" name="Google Shape;491;p31"/>
          <p:cNvSpPr/>
          <p:nvPr/>
        </p:nvSpPr>
        <p:spPr>
          <a:xfrm>
            <a:off x="214725" y="3901950"/>
            <a:ext cx="10827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Input sample</a:t>
            </a:r>
            <a:endParaRPr sz="1300"/>
          </a:p>
        </p:txBody>
      </p:sp>
      <p:cxnSp>
        <p:nvCxnSpPr>
          <p:cNvPr id="492" name="Google Shape;492;p31"/>
          <p:cNvCxnSpPr>
            <a:stCxn id="491" idx="3"/>
            <a:endCxn id="483" idx="2"/>
          </p:cNvCxnSpPr>
          <p:nvPr/>
        </p:nvCxnSpPr>
        <p:spPr>
          <a:xfrm>
            <a:off x="1297425" y="4133250"/>
            <a:ext cx="1612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3" name="Google Shape;493;p31"/>
          <p:cNvSpPr txBox="1"/>
          <p:nvPr/>
        </p:nvSpPr>
        <p:spPr>
          <a:xfrm>
            <a:off x="4933275" y="987175"/>
            <a:ext cx="4053900" cy="2000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Input: fixed sample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for f in sample features{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free f;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Query input/output property;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if classification changes: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fix f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else: </a:t>
            </a:r>
            <a:r>
              <a:rPr lang="en" sz="15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keep it free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Return set of fixed features;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94" name="Google Shape;494;p31"/>
          <p:cNvCxnSpPr>
            <a:stCxn id="486" idx="3"/>
            <a:endCxn id="484" idx="1"/>
          </p:cNvCxnSpPr>
          <p:nvPr/>
        </p:nvCxnSpPr>
        <p:spPr>
          <a:xfrm>
            <a:off x="1664802" y="3251737"/>
            <a:ext cx="2913600" cy="4401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5" name="Google Shape;495;p31"/>
          <p:cNvCxnSpPr>
            <a:stCxn id="483" idx="0"/>
            <a:endCxn id="484" idx="1"/>
          </p:cNvCxnSpPr>
          <p:nvPr/>
        </p:nvCxnSpPr>
        <p:spPr>
          <a:xfrm flipH="1" rot="10800000">
            <a:off x="4230926" y="3691949"/>
            <a:ext cx="347400" cy="4413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6" name="Google Shape;496;p31"/>
          <p:cNvSpPr/>
          <p:nvPr/>
        </p:nvSpPr>
        <p:spPr>
          <a:xfrm>
            <a:off x="2078250" y="3578975"/>
            <a:ext cx="266400" cy="2487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97" name="Google Shape;497;p31"/>
          <p:cNvSpPr/>
          <p:nvPr/>
        </p:nvSpPr>
        <p:spPr>
          <a:xfrm>
            <a:off x="2078250" y="3821902"/>
            <a:ext cx="266400" cy="2487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498" name="Google Shape;498;p31"/>
          <p:cNvSpPr/>
          <p:nvPr/>
        </p:nvSpPr>
        <p:spPr>
          <a:xfrm>
            <a:off x="2078250" y="4069861"/>
            <a:ext cx="266400" cy="2487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499" name="Google Shape;499;p31"/>
          <p:cNvSpPr/>
          <p:nvPr/>
        </p:nvSpPr>
        <p:spPr>
          <a:xfrm>
            <a:off x="2078250" y="4321124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500" name="Google Shape;500;p31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1" name="Google Shape;501;p31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2" name="Google Shape;502;p31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3" name="Google Shape;503;p31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r>
              <a:rPr lang="en"/>
              <a:t>/13 </a:t>
            </a:r>
            <a:endParaRPr/>
          </a:p>
        </p:txBody>
      </p:sp>
      <p:cxnSp>
        <p:nvCxnSpPr>
          <p:cNvPr id="504" name="Google Shape;504;p31"/>
          <p:cNvCxnSpPr/>
          <p:nvPr/>
        </p:nvCxnSpPr>
        <p:spPr>
          <a:xfrm>
            <a:off x="7186125" y="3691825"/>
            <a:ext cx="722100" cy="2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05" name="Google Shape;505;p31"/>
          <p:cNvSpPr/>
          <p:nvPr/>
        </p:nvSpPr>
        <p:spPr>
          <a:xfrm>
            <a:off x="7908174" y="3361698"/>
            <a:ext cx="9450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Explanation</a:t>
            </a:r>
            <a:endParaRPr b="1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59150" y="1132275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Neural networks are used everywhere.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Complicated</a:t>
            </a:r>
            <a:r>
              <a:rPr lang="en"/>
              <a:t> and unknown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Behave unexpectedly</a:t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2081050" y="3457900"/>
            <a:ext cx="19815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Reasoning on neural networks</a:t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0" y="0"/>
            <a:ext cx="17829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1728475" y="0"/>
            <a:ext cx="6515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4180250" y="2891925"/>
            <a:ext cx="2535300" cy="1761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088" y="2891913"/>
            <a:ext cx="1633623" cy="163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title="Datei:Question-mark-red-orange-animated.gif –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790" y="3129327"/>
            <a:ext cx="558225" cy="9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2142525" y="3531475"/>
            <a:ext cx="17829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Input (x</a:t>
            </a:r>
            <a:r>
              <a:rPr baseline="-25000" lang="en" sz="1500">
                <a:solidFill>
                  <a:schemeClr val="dk2"/>
                </a:solidFill>
              </a:rPr>
              <a:t>1</a:t>
            </a:r>
            <a:r>
              <a:rPr lang="en" sz="1500">
                <a:solidFill>
                  <a:schemeClr val="dk2"/>
                </a:solidFill>
              </a:rPr>
              <a:t> …, x</a:t>
            </a:r>
            <a:r>
              <a:rPr baseline="-25000" lang="en" sz="1500">
                <a:solidFill>
                  <a:schemeClr val="dk2"/>
                </a:solidFill>
              </a:rPr>
              <a:t>d</a:t>
            </a:r>
            <a:r>
              <a:rPr lang="en" sz="1500">
                <a:solidFill>
                  <a:schemeClr val="dk2"/>
                </a:solidFill>
              </a:rPr>
              <a:t>)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6805450" y="3457900"/>
            <a:ext cx="19815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6892150" y="3557575"/>
            <a:ext cx="17130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output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259150" y="2132050"/>
            <a:ext cx="3803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Can we really trust NNs?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59150" y="2513050"/>
            <a:ext cx="8346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Our goal: Explaining the neural network reasoning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/13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2"/>
          <p:cNvSpPr/>
          <p:nvPr/>
        </p:nvSpPr>
        <p:spPr>
          <a:xfrm>
            <a:off x="1848650" y="3049350"/>
            <a:ext cx="5695500" cy="1726500"/>
          </a:xfrm>
          <a:prstGeom prst="rect">
            <a:avLst/>
          </a:prstGeom>
          <a:solidFill>
            <a:srgbClr val="F9FBFD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Explanations with NN Verifiers</a:t>
            </a:r>
            <a:endParaRPr/>
          </a:p>
        </p:txBody>
      </p:sp>
      <p:sp>
        <p:nvSpPr>
          <p:cNvPr id="512" name="Google Shape;512;p32"/>
          <p:cNvSpPr txBox="1"/>
          <p:nvPr>
            <p:ph idx="1" type="body"/>
          </p:nvPr>
        </p:nvSpPr>
        <p:spPr>
          <a:xfrm>
            <a:off x="311700" y="1152475"/>
            <a:ext cx="39630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Classifies input features as </a:t>
            </a:r>
            <a:r>
              <a:rPr lang="en">
                <a:solidFill>
                  <a:srgbClr val="FF0000"/>
                </a:solidFill>
              </a:rPr>
              <a:t>relevant</a:t>
            </a:r>
            <a:r>
              <a:rPr lang="en"/>
              <a:t> vs </a:t>
            </a:r>
            <a:r>
              <a:rPr lang="en">
                <a:solidFill>
                  <a:srgbClr val="6AA84F"/>
                </a:solidFill>
              </a:rPr>
              <a:t>irrelevant</a:t>
            </a:r>
            <a:endParaRPr>
              <a:solidFill>
                <a:srgbClr val="6AA8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Computes </a:t>
            </a:r>
            <a:r>
              <a:rPr lang="en">
                <a:solidFill>
                  <a:srgbClr val="1155CC"/>
                </a:solidFill>
              </a:rPr>
              <a:t>subset-minimal</a:t>
            </a:r>
            <a:r>
              <a:rPr lang="en"/>
              <a:t> explanation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13" name="Google Shape;513;p32"/>
          <p:cNvSpPr/>
          <p:nvPr/>
        </p:nvSpPr>
        <p:spPr>
          <a:xfrm>
            <a:off x="2910326" y="3829799"/>
            <a:ext cx="1320600" cy="6069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Classification property + input restrictions</a:t>
            </a:r>
            <a:endParaRPr b="1" sz="1000"/>
          </a:p>
        </p:txBody>
      </p:sp>
      <p:sp>
        <p:nvSpPr>
          <p:cNvPr id="514" name="Google Shape;514;p32"/>
          <p:cNvSpPr/>
          <p:nvPr/>
        </p:nvSpPr>
        <p:spPr>
          <a:xfrm>
            <a:off x="4578269" y="3309337"/>
            <a:ext cx="11814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Constraint solver</a:t>
            </a:r>
            <a:endParaRPr/>
          </a:p>
        </p:txBody>
      </p:sp>
      <p:sp>
        <p:nvSpPr>
          <p:cNvPr id="515" name="Google Shape;515;p32"/>
          <p:cNvSpPr txBox="1"/>
          <p:nvPr/>
        </p:nvSpPr>
        <p:spPr>
          <a:xfrm>
            <a:off x="6183225" y="3423925"/>
            <a:ext cx="10029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Classification </a:t>
            </a:r>
            <a:r>
              <a:rPr b="1" lang="en" sz="900">
                <a:solidFill>
                  <a:srgbClr val="FF0000"/>
                </a:solidFill>
              </a:rPr>
              <a:t>CAN/</a:t>
            </a:r>
            <a:r>
              <a:rPr b="1" lang="en" sz="900">
                <a:solidFill>
                  <a:srgbClr val="6AA84F"/>
                </a:solidFill>
              </a:rPr>
              <a:t>CANNOT</a:t>
            </a:r>
            <a:r>
              <a:rPr b="1" lang="en" sz="900">
                <a:solidFill>
                  <a:schemeClr val="dk1"/>
                </a:solidFill>
              </a:rPr>
              <a:t> change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516" name="Google Shape;5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0" y="2835175"/>
            <a:ext cx="1560052" cy="833124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32"/>
          <p:cNvSpPr/>
          <p:nvPr/>
        </p:nvSpPr>
        <p:spPr>
          <a:xfrm>
            <a:off x="0" y="0"/>
            <a:ext cx="64530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2"/>
          <p:cNvSpPr txBox="1"/>
          <p:nvPr/>
        </p:nvSpPr>
        <p:spPr>
          <a:xfrm>
            <a:off x="6452875" y="0"/>
            <a:ext cx="2534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Explanations using verification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9" name="Google Shape;519;p32"/>
          <p:cNvCxnSpPr>
            <a:stCxn id="514" idx="3"/>
            <a:endCxn id="515" idx="1"/>
          </p:cNvCxnSpPr>
          <p:nvPr/>
        </p:nvCxnSpPr>
        <p:spPr>
          <a:xfrm>
            <a:off x="5759669" y="3691837"/>
            <a:ext cx="423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0" name="Google Shape;520;p32"/>
          <p:cNvCxnSpPr>
            <a:stCxn id="515" idx="3"/>
            <a:endCxn id="513" idx="2"/>
          </p:cNvCxnSpPr>
          <p:nvPr/>
        </p:nvCxnSpPr>
        <p:spPr>
          <a:xfrm flipH="1">
            <a:off x="2910225" y="3691825"/>
            <a:ext cx="4275900" cy="441300"/>
          </a:xfrm>
          <a:prstGeom prst="bentConnector5">
            <a:avLst>
              <a:gd fmla="val -5569" name="adj1"/>
              <a:gd fmla="val 224552" name="adj2"/>
              <a:gd fmla="val 115946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1" name="Google Shape;521;p32"/>
          <p:cNvSpPr/>
          <p:nvPr/>
        </p:nvSpPr>
        <p:spPr>
          <a:xfrm>
            <a:off x="214725" y="3901950"/>
            <a:ext cx="10827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Input sample</a:t>
            </a:r>
            <a:endParaRPr sz="1300"/>
          </a:p>
        </p:txBody>
      </p:sp>
      <p:cxnSp>
        <p:nvCxnSpPr>
          <p:cNvPr id="522" name="Google Shape;522;p32"/>
          <p:cNvCxnSpPr>
            <a:stCxn id="521" idx="3"/>
            <a:endCxn id="513" idx="2"/>
          </p:cNvCxnSpPr>
          <p:nvPr/>
        </p:nvCxnSpPr>
        <p:spPr>
          <a:xfrm>
            <a:off x="1297425" y="4133250"/>
            <a:ext cx="1612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3" name="Google Shape;523;p32"/>
          <p:cNvSpPr txBox="1"/>
          <p:nvPr/>
        </p:nvSpPr>
        <p:spPr>
          <a:xfrm>
            <a:off x="4933275" y="987175"/>
            <a:ext cx="4053900" cy="2000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Input: fixed sample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for f in sample features{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free f;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Query input/output property;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if classification changes: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fix f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else: </a:t>
            </a:r>
            <a:r>
              <a:rPr lang="en" sz="15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keep it free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Return set of fixed features;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24" name="Google Shape;524;p32"/>
          <p:cNvCxnSpPr>
            <a:stCxn id="516" idx="3"/>
            <a:endCxn id="514" idx="1"/>
          </p:cNvCxnSpPr>
          <p:nvPr/>
        </p:nvCxnSpPr>
        <p:spPr>
          <a:xfrm>
            <a:off x="1664802" y="3251737"/>
            <a:ext cx="2913600" cy="4401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5" name="Google Shape;525;p32"/>
          <p:cNvCxnSpPr>
            <a:stCxn id="513" idx="0"/>
            <a:endCxn id="514" idx="1"/>
          </p:cNvCxnSpPr>
          <p:nvPr/>
        </p:nvCxnSpPr>
        <p:spPr>
          <a:xfrm flipH="1" rot="10800000">
            <a:off x="4230926" y="3691949"/>
            <a:ext cx="347400" cy="4413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6" name="Google Shape;526;p32"/>
          <p:cNvSpPr/>
          <p:nvPr/>
        </p:nvSpPr>
        <p:spPr>
          <a:xfrm>
            <a:off x="2078250" y="3578975"/>
            <a:ext cx="266400" cy="2487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27" name="Google Shape;527;p32"/>
          <p:cNvSpPr/>
          <p:nvPr/>
        </p:nvSpPr>
        <p:spPr>
          <a:xfrm>
            <a:off x="2078250" y="3821902"/>
            <a:ext cx="266400" cy="2487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528" name="Google Shape;528;p32"/>
          <p:cNvSpPr/>
          <p:nvPr/>
        </p:nvSpPr>
        <p:spPr>
          <a:xfrm>
            <a:off x="2078250" y="4069861"/>
            <a:ext cx="266400" cy="2487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529" name="Google Shape;529;p32"/>
          <p:cNvSpPr/>
          <p:nvPr/>
        </p:nvSpPr>
        <p:spPr>
          <a:xfrm>
            <a:off x="2078250" y="4321124"/>
            <a:ext cx="266400" cy="2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530" name="Google Shape;530;p32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31" name="Google Shape;531;p32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32" name="Google Shape;532;p32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3" name="Google Shape;533;p32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r>
              <a:rPr lang="en"/>
              <a:t>/13 </a:t>
            </a:r>
            <a:endParaRPr/>
          </a:p>
        </p:txBody>
      </p:sp>
      <p:cxnSp>
        <p:nvCxnSpPr>
          <p:cNvPr id="534" name="Google Shape;534;p32"/>
          <p:cNvCxnSpPr/>
          <p:nvPr/>
        </p:nvCxnSpPr>
        <p:spPr>
          <a:xfrm>
            <a:off x="7186125" y="3691825"/>
            <a:ext cx="722100" cy="2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35" name="Google Shape;535;p32"/>
          <p:cNvSpPr/>
          <p:nvPr/>
        </p:nvSpPr>
        <p:spPr>
          <a:xfrm>
            <a:off x="7908174" y="3361698"/>
            <a:ext cx="9450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Explanation</a:t>
            </a:r>
            <a:endParaRPr b="1"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3"/>
          <p:cNvSpPr/>
          <p:nvPr/>
        </p:nvSpPr>
        <p:spPr>
          <a:xfrm>
            <a:off x="1848650" y="3049350"/>
            <a:ext cx="5695500" cy="1726500"/>
          </a:xfrm>
          <a:prstGeom prst="rect">
            <a:avLst/>
          </a:prstGeom>
          <a:solidFill>
            <a:srgbClr val="F9FBFD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Explanations with NN Verifiers</a:t>
            </a:r>
            <a:endParaRPr/>
          </a:p>
        </p:txBody>
      </p:sp>
      <p:sp>
        <p:nvSpPr>
          <p:cNvPr id="542" name="Google Shape;542;p33"/>
          <p:cNvSpPr txBox="1"/>
          <p:nvPr>
            <p:ph idx="1" type="body"/>
          </p:nvPr>
        </p:nvSpPr>
        <p:spPr>
          <a:xfrm>
            <a:off x="311700" y="1152475"/>
            <a:ext cx="39630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Classifies input features as </a:t>
            </a:r>
            <a:r>
              <a:rPr lang="en">
                <a:solidFill>
                  <a:srgbClr val="FF0000"/>
                </a:solidFill>
              </a:rPr>
              <a:t>relevant</a:t>
            </a:r>
            <a:r>
              <a:rPr lang="en"/>
              <a:t> vs </a:t>
            </a:r>
            <a:r>
              <a:rPr lang="en">
                <a:solidFill>
                  <a:srgbClr val="6AA84F"/>
                </a:solidFill>
              </a:rPr>
              <a:t>irrelevant</a:t>
            </a:r>
            <a:endParaRPr>
              <a:solidFill>
                <a:srgbClr val="6AA8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Computes </a:t>
            </a:r>
            <a:r>
              <a:rPr lang="en">
                <a:solidFill>
                  <a:srgbClr val="1155CC"/>
                </a:solidFill>
              </a:rPr>
              <a:t>subset-minimal</a:t>
            </a:r>
            <a:r>
              <a:rPr lang="en"/>
              <a:t> explanation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43" name="Google Shape;543;p33"/>
          <p:cNvSpPr/>
          <p:nvPr/>
        </p:nvSpPr>
        <p:spPr>
          <a:xfrm>
            <a:off x="2910326" y="3829799"/>
            <a:ext cx="1320600" cy="6069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Classification property + input restrictions</a:t>
            </a:r>
            <a:endParaRPr b="1" sz="1000"/>
          </a:p>
        </p:txBody>
      </p:sp>
      <p:sp>
        <p:nvSpPr>
          <p:cNvPr id="544" name="Google Shape;544;p33"/>
          <p:cNvSpPr/>
          <p:nvPr/>
        </p:nvSpPr>
        <p:spPr>
          <a:xfrm>
            <a:off x="4578269" y="3309337"/>
            <a:ext cx="11814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Constraint solver</a:t>
            </a:r>
            <a:endParaRPr/>
          </a:p>
        </p:txBody>
      </p:sp>
      <p:sp>
        <p:nvSpPr>
          <p:cNvPr id="545" name="Google Shape;545;p33"/>
          <p:cNvSpPr txBox="1"/>
          <p:nvPr/>
        </p:nvSpPr>
        <p:spPr>
          <a:xfrm>
            <a:off x="6183225" y="3423925"/>
            <a:ext cx="1002900" cy="535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Classification </a:t>
            </a:r>
            <a:r>
              <a:rPr b="1" lang="en" sz="900">
                <a:solidFill>
                  <a:srgbClr val="FF0000"/>
                </a:solidFill>
              </a:rPr>
              <a:t>CAN/</a:t>
            </a:r>
            <a:r>
              <a:rPr b="1" lang="en" sz="900">
                <a:solidFill>
                  <a:srgbClr val="6AA84F"/>
                </a:solidFill>
              </a:rPr>
              <a:t>CANNOT</a:t>
            </a:r>
            <a:r>
              <a:rPr b="1" lang="en" sz="900">
                <a:solidFill>
                  <a:schemeClr val="dk1"/>
                </a:solidFill>
              </a:rPr>
              <a:t> change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546" name="Google Shape;54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0" y="2835175"/>
            <a:ext cx="1560052" cy="833124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33"/>
          <p:cNvSpPr/>
          <p:nvPr/>
        </p:nvSpPr>
        <p:spPr>
          <a:xfrm>
            <a:off x="0" y="0"/>
            <a:ext cx="64530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3"/>
          <p:cNvSpPr txBox="1"/>
          <p:nvPr/>
        </p:nvSpPr>
        <p:spPr>
          <a:xfrm>
            <a:off x="6452875" y="0"/>
            <a:ext cx="2534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Explanations using verification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9" name="Google Shape;549;p33"/>
          <p:cNvCxnSpPr>
            <a:stCxn id="544" idx="3"/>
            <a:endCxn id="545" idx="1"/>
          </p:cNvCxnSpPr>
          <p:nvPr/>
        </p:nvCxnSpPr>
        <p:spPr>
          <a:xfrm>
            <a:off x="5759669" y="3691837"/>
            <a:ext cx="423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0" name="Google Shape;550;p33"/>
          <p:cNvCxnSpPr>
            <a:stCxn id="545" idx="3"/>
            <a:endCxn id="543" idx="2"/>
          </p:cNvCxnSpPr>
          <p:nvPr/>
        </p:nvCxnSpPr>
        <p:spPr>
          <a:xfrm flipH="1">
            <a:off x="2910225" y="3691825"/>
            <a:ext cx="4275900" cy="441300"/>
          </a:xfrm>
          <a:prstGeom prst="bentConnector5">
            <a:avLst>
              <a:gd fmla="val -5569" name="adj1"/>
              <a:gd fmla="val 224552" name="adj2"/>
              <a:gd fmla="val 115946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1" name="Google Shape;551;p33"/>
          <p:cNvSpPr/>
          <p:nvPr/>
        </p:nvSpPr>
        <p:spPr>
          <a:xfrm>
            <a:off x="214725" y="3901950"/>
            <a:ext cx="10827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Input sample</a:t>
            </a:r>
            <a:endParaRPr sz="1300"/>
          </a:p>
        </p:txBody>
      </p:sp>
      <p:cxnSp>
        <p:nvCxnSpPr>
          <p:cNvPr id="552" name="Google Shape;552;p33"/>
          <p:cNvCxnSpPr>
            <a:stCxn id="551" idx="3"/>
            <a:endCxn id="543" idx="2"/>
          </p:cNvCxnSpPr>
          <p:nvPr/>
        </p:nvCxnSpPr>
        <p:spPr>
          <a:xfrm>
            <a:off x="1297425" y="4133250"/>
            <a:ext cx="1612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3" name="Google Shape;553;p33"/>
          <p:cNvSpPr txBox="1"/>
          <p:nvPr/>
        </p:nvSpPr>
        <p:spPr>
          <a:xfrm>
            <a:off x="4933275" y="987175"/>
            <a:ext cx="4053900" cy="2000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Input: fixed sample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for f in sample features{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free f;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Query input/output property;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if classification changes: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fix f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else: </a:t>
            </a:r>
            <a:r>
              <a:rPr lang="en" sz="15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keep it free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Return set of fixed features;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54" name="Google Shape;554;p33"/>
          <p:cNvCxnSpPr>
            <a:stCxn id="546" idx="3"/>
            <a:endCxn id="544" idx="1"/>
          </p:cNvCxnSpPr>
          <p:nvPr/>
        </p:nvCxnSpPr>
        <p:spPr>
          <a:xfrm>
            <a:off x="1664802" y="3251737"/>
            <a:ext cx="2913600" cy="4401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5" name="Google Shape;555;p33"/>
          <p:cNvCxnSpPr>
            <a:stCxn id="543" idx="0"/>
            <a:endCxn id="544" idx="1"/>
          </p:cNvCxnSpPr>
          <p:nvPr/>
        </p:nvCxnSpPr>
        <p:spPr>
          <a:xfrm flipH="1" rot="10800000">
            <a:off x="4230926" y="3691949"/>
            <a:ext cx="347400" cy="4413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6" name="Google Shape;556;p33"/>
          <p:cNvSpPr/>
          <p:nvPr/>
        </p:nvSpPr>
        <p:spPr>
          <a:xfrm>
            <a:off x="2078250" y="3578975"/>
            <a:ext cx="266400" cy="2487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57" name="Google Shape;557;p33"/>
          <p:cNvSpPr/>
          <p:nvPr/>
        </p:nvSpPr>
        <p:spPr>
          <a:xfrm>
            <a:off x="2078250" y="3821902"/>
            <a:ext cx="266400" cy="2487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558" name="Google Shape;558;p33"/>
          <p:cNvSpPr/>
          <p:nvPr/>
        </p:nvSpPr>
        <p:spPr>
          <a:xfrm>
            <a:off x="2078250" y="4069861"/>
            <a:ext cx="266400" cy="2487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559" name="Google Shape;559;p33"/>
          <p:cNvSpPr/>
          <p:nvPr/>
        </p:nvSpPr>
        <p:spPr>
          <a:xfrm>
            <a:off x="2078250" y="4321124"/>
            <a:ext cx="266400" cy="2487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560" name="Google Shape;560;p33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1" name="Google Shape;561;p33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2" name="Google Shape;562;p33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3" name="Google Shape;563;p33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r>
              <a:rPr lang="en"/>
              <a:t>/13 </a:t>
            </a:r>
            <a:endParaRPr/>
          </a:p>
        </p:txBody>
      </p:sp>
      <p:cxnSp>
        <p:nvCxnSpPr>
          <p:cNvPr id="564" name="Google Shape;564;p33"/>
          <p:cNvCxnSpPr/>
          <p:nvPr/>
        </p:nvCxnSpPr>
        <p:spPr>
          <a:xfrm>
            <a:off x="7186125" y="3691825"/>
            <a:ext cx="722100" cy="2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65" name="Google Shape;565;p33"/>
          <p:cNvSpPr/>
          <p:nvPr/>
        </p:nvSpPr>
        <p:spPr>
          <a:xfrm>
            <a:off x="7908174" y="3361698"/>
            <a:ext cx="9450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Explanation</a:t>
            </a:r>
            <a:endParaRPr b="1"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4"/>
          <p:cNvSpPr/>
          <p:nvPr/>
        </p:nvSpPr>
        <p:spPr>
          <a:xfrm>
            <a:off x="1848650" y="3049350"/>
            <a:ext cx="5695500" cy="1726500"/>
          </a:xfrm>
          <a:prstGeom prst="rect">
            <a:avLst/>
          </a:prstGeom>
          <a:solidFill>
            <a:srgbClr val="F9FBFD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Explanations with NN Verifiers</a:t>
            </a:r>
            <a:endParaRPr/>
          </a:p>
        </p:txBody>
      </p:sp>
      <p:sp>
        <p:nvSpPr>
          <p:cNvPr id="572" name="Google Shape;572;p34"/>
          <p:cNvSpPr txBox="1"/>
          <p:nvPr>
            <p:ph idx="1" type="body"/>
          </p:nvPr>
        </p:nvSpPr>
        <p:spPr>
          <a:xfrm>
            <a:off x="311700" y="1152475"/>
            <a:ext cx="39630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Classifies input features as </a:t>
            </a:r>
            <a:r>
              <a:rPr lang="en">
                <a:solidFill>
                  <a:srgbClr val="FF0000"/>
                </a:solidFill>
              </a:rPr>
              <a:t>relevant</a:t>
            </a:r>
            <a:r>
              <a:rPr lang="en"/>
              <a:t> vs </a:t>
            </a:r>
            <a:r>
              <a:rPr lang="en">
                <a:solidFill>
                  <a:srgbClr val="6AA84F"/>
                </a:solidFill>
              </a:rPr>
              <a:t>irrelevant</a:t>
            </a:r>
            <a:endParaRPr>
              <a:solidFill>
                <a:srgbClr val="6AA8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Computes </a:t>
            </a:r>
            <a:r>
              <a:rPr lang="en">
                <a:solidFill>
                  <a:srgbClr val="1155CC"/>
                </a:solidFill>
              </a:rPr>
              <a:t>subset-minimal</a:t>
            </a:r>
            <a:r>
              <a:rPr lang="en"/>
              <a:t> explanation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73" name="Google Shape;573;p34"/>
          <p:cNvSpPr/>
          <p:nvPr/>
        </p:nvSpPr>
        <p:spPr>
          <a:xfrm>
            <a:off x="2910326" y="3829799"/>
            <a:ext cx="1320600" cy="6069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Classification property + input restrictions</a:t>
            </a:r>
            <a:endParaRPr b="1" sz="1000"/>
          </a:p>
        </p:txBody>
      </p:sp>
      <p:sp>
        <p:nvSpPr>
          <p:cNvPr id="574" name="Google Shape;574;p34"/>
          <p:cNvSpPr/>
          <p:nvPr/>
        </p:nvSpPr>
        <p:spPr>
          <a:xfrm>
            <a:off x="4578269" y="3309337"/>
            <a:ext cx="11814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Constraint solver</a:t>
            </a:r>
            <a:endParaRPr/>
          </a:p>
        </p:txBody>
      </p:sp>
      <p:sp>
        <p:nvSpPr>
          <p:cNvPr id="575" name="Google Shape;575;p34"/>
          <p:cNvSpPr txBox="1"/>
          <p:nvPr/>
        </p:nvSpPr>
        <p:spPr>
          <a:xfrm>
            <a:off x="6183225" y="3423925"/>
            <a:ext cx="1002900" cy="535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Classification </a:t>
            </a:r>
            <a:r>
              <a:rPr b="1" lang="en" sz="900">
                <a:solidFill>
                  <a:srgbClr val="FF0000"/>
                </a:solidFill>
              </a:rPr>
              <a:t>CAN/</a:t>
            </a:r>
            <a:r>
              <a:rPr b="1" lang="en" sz="900">
                <a:solidFill>
                  <a:srgbClr val="6AA84F"/>
                </a:solidFill>
              </a:rPr>
              <a:t>CANNOT</a:t>
            </a:r>
            <a:r>
              <a:rPr b="1" lang="en" sz="900">
                <a:solidFill>
                  <a:schemeClr val="dk1"/>
                </a:solidFill>
              </a:rPr>
              <a:t> change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576" name="Google Shape;5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0" y="2835175"/>
            <a:ext cx="1560052" cy="833124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34"/>
          <p:cNvSpPr/>
          <p:nvPr/>
        </p:nvSpPr>
        <p:spPr>
          <a:xfrm>
            <a:off x="0" y="0"/>
            <a:ext cx="64530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4"/>
          <p:cNvSpPr txBox="1"/>
          <p:nvPr/>
        </p:nvSpPr>
        <p:spPr>
          <a:xfrm>
            <a:off x="6452875" y="0"/>
            <a:ext cx="2534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Explanations using verification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9" name="Google Shape;579;p34"/>
          <p:cNvCxnSpPr>
            <a:stCxn id="574" idx="3"/>
            <a:endCxn id="575" idx="1"/>
          </p:cNvCxnSpPr>
          <p:nvPr/>
        </p:nvCxnSpPr>
        <p:spPr>
          <a:xfrm>
            <a:off x="5759669" y="3691837"/>
            <a:ext cx="423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0" name="Google Shape;580;p34"/>
          <p:cNvCxnSpPr>
            <a:stCxn id="575" idx="3"/>
            <a:endCxn id="573" idx="2"/>
          </p:cNvCxnSpPr>
          <p:nvPr/>
        </p:nvCxnSpPr>
        <p:spPr>
          <a:xfrm flipH="1">
            <a:off x="2910225" y="3691825"/>
            <a:ext cx="4275900" cy="441300"/>
          </a:xfrm>
          <a:prstGeom prst="bentConnector5">
            <a:avLst>
              <a:gd fmla="val -5569" name="adj1"/>
              <a:gd fmla="val 224552" name="adj2"/>
              <a:gd fmla="val 115946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1" name="Google Shape;581;p34"/>
          <p:cNvCxnSpPr>
            <a:stCxn id="575" idx="3"/>
          </p:cNvCxnSpPr>
          <p:nvPr/>
        </p:nvCxnSpPr>
        <p:spPr>
          <a:xfrm>
            <a:off x="7186125" y="3691825"/>
            <a:ext cx="863100" cy="4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82" name="Google Shape;582;p34"/>
          <p:cNvSpPr/>
          <p:nvPr/>
        </p:nvSpPr>
        <p:spPr>
          <a:xfrm>
            <a:off x="214725" y="3901950"/>
            <a:ext cx="10827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Input sample</a:t>
            </a:r>
            <a:endParaRPr sz="1300"/>
          </a:p>
        </p:txBody>
      </p:sp>
      <p:cxnSp>
        <p:nvCxnSpPr>
          <p:cNvPr id="583" name="Google Shape;583;p34"/>
          <p:cNvCxnSpPr>
            <a:stCxn id="582" idx="3"/>
            <a:endCxn id="573" idx="2"/>
          </p:cNvCxnSpPr>
          <p:nvPr/>
        </p:nvCxnSpPr>
        <p:spPr>
          <a:xfrm>
            <a:off x="1297425" y="4133250"/>
            <a:ext cx="1612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4" name="Google Shape;584;p34"/>
          <p:cNvSpPr txBox="1"/>
          <p:nvPr/>
        </p:nvSpPr>
        <p:spPr>
          <a:xfrm>
            <a:off x="4933275" y="987175"/>
            <a:ext cx="4053900" cy="2000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Input: fixed sample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for f in sample features{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free f;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Query input/output property;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if classification changes: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fix f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else: </a:t>
            </a:r>
            <a:r>
              <a:rPr lang="en" sz="15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keep it free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Return set of fixed features;</a:t>
            </a:r>
            <a:endParaRPr sz="15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85" name="Google Shape;585;p34"/>
          <p:cNvCxnSpPr>
            <a:stCxn id="576" idx="3"/>
            <a:endCxn id="574" idx="1"/>
          </p:cNvCxnSpPr>
          <p:nvPr/>
        </p:nvCxnSpPr>
        <p:spPr>
          <a:xfrm>
            <a:off x="1664802" y="3251737"/>
            <a:ext cx="2913600" cy="4401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6" name="Google Shape;586;p34"/>
          <p:cNvCxnSpPr>
            <a:stCxn id="573" idx="0"/>
            <a:endCxn id="574" idx="1"/>
          </p:cNvCxnSpPr>
          <p:nvPr/>
        </p:nvCxnSpPr>
        <p:spPr>
          <a:xfrm flipH="1" rot="10800000">
            <a:off x="4230926" y="3691949"/>
            <a:ext cx="347400" cy="4413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7" name="Google Shape;587;p34"/>
          <p:cNvSpPr/>
          <p:nvPr/>
        </p:nvSpPr>
        <p:spPr>
          <a:xfrm>
            <a:off x="2078250" y="3578975"/>
            <a:ext cx="266400" cy="2487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88" name="Google Shape;588;p34"/>
          <p:cNvSpPr/>
          <p:nvPr/>
        </p:nvSpPr>
        <p:spPr>
          <a:xfrm>
            <a:off x="2078250" y="3821902"/>
            <a:ext cx="266400" cy="2487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589" name="Google Shape;589;p34"/>
          <p:cNvSpPr/>
          <p:nvPr/>
        </p:nvSpPr>
        <p:spPr>
          <a:xfrm>
            <a:off x="2078250" y="4069861"/>
            <a:ext cx="266400" cy="2487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590" name="Google Shape;590;p34"/>
          <p:cNvSpPr/>
          <p:nvPr/>
        </p:nvSpPr>
        <p:spPr>
          <a:xfrm>
            <a:off x="2078250" y="4321124"/>
            <a:ext cx="266400" cy="2487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591" name="Google Shape;591;p34"/>
          <p:cNvSpPr/>
          <p:nvPr/>
        </p:nvSpPr>
        <p:spPr>
          <a:xfrm>
            <a:off x="8098050" y="3197975"/>
            <a:ext cx="266400" cy="2487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92" name="Google Shape;592;p34"/>
          <p:cNvSpPr/>
          <p:nvPr/>
        </p:nvSpPr>
        <p:spPr>
          <a:xfrm>
            <a:off x="8098050" y="3440902"/>
            <a:ext cx="266400" cy="2487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593" name="Google Shape;593;p34"/>
          <p:cNvSpPr/>
          <p:nvPr/>
        </p:nvSpPr>
        <p:spPr>
          <a:xfrm>
            <a:off x="8098050" y="3688861"/>
            <a:ext cx="266400" cy="2487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594" name="Google Shape;594;p34"/>
          <p:cNvSpPr/>
          <p:nvPr/>
        </p:nvSpPr>
        <p:spPr>
          <a:xfrm>
            <a:off x="8098050" y="3940124"/>
            <a:ext cx="266400" cy="2487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595" name="Google Shape;595;p34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96" name="Google Shape;596;p34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97" name="Google Shape;597;p34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8" name="Google Shape;598;p34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r>
              <a:rPr lang="en"/>
              <a:t>/13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5"/>
          <p:cNvSpPr/>
          <p:nvPr/>
        </p:nvSpPr>
        <p:spPr>
          <a:xfrm>
            <a:off x="1849975" y="2781000"/>
            <a:ext cx="5718000" cy="2000400"/>
          </a:xfrm>
          <a:prstGeom prst="rect">
            <a:avLst/>
          </a:prstGeom>
          <a:solidFill>
            <a:srgbClr val="F9FBFD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Explanations with NN Verifiers</a:t>
            </a:r>
            <a:endParaRPr/>
          </a:p>
        </p:txBody>
      </p:sp>
      <p:sp>
        <p:nvSpPr>
          <p:cNvPr id="605" name="Google Shape;605;p35"/>
          <p:cNvSpPr txBox="1"/>
          <p:nvPr>
            <p:ph idx="1" type="body"/>
          </p:nvPr>
        </p:nvSpPr>
        <p:spPr>
          <a:xfrm>
            <a:off x="311700" y="1152475"/>
            <a:ext cx="85206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Computationally intensive</a:t>
            </a:r>
            <a:r>
              <a:rPr lang="en"/>
              <a:t>: one verification query per input feature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Explanations are input specific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06" name="Google Shape;606;p35"/>
          <p:cNvSpPr/>
          <p:nvPr/>
        </p:nvSpPr>
        <p:spPr>
          <a:xfrm>
            <a:off x="2255097" y="3747149"/>
            <a:ext cx="1237200" cy="6207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Classification property + input restrictions</a:t>
            </a:r>
            <a:endParaRPr sz="1100"/>
          </a:p>
        </p:txBody>
      </p:sp>
      <p:sp>
        <p:nvSpPr>
          <p:cNvPr id="607" name="Google Shape;607;p35"/>
          <p:cNvSpPr/>
          <p:nvPr/>
        </p:nvSpPr>
        <p:spPr>
          <a:xfrm>
            <a:off x="4169401" y="3061751"/>
            <a:ext cx="1226400" cy="88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35"/>
          <p:cNvSpPr txBox="1"/>
          <p:nvPr/>
        </p:nvSpPr>
        <p:spPr>
          <a:xfrm>
            <a:off x="4214525" y="3307350"/>
            <a:ext cx="123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Constraint solver</a:t>
            </a:r>
            <a:endParaRPr b="1" sz="1200">
              <a:solidFill>
                <a:schemeClr val="dk2"/>
              </a:solidFill>
            </a:endParaRPr>
          </a:p>
        </p:txBody>
      </p:sp>
      <p:cxnSp>
        <p:nvCxnSpPr>
          <p:cNvPr id="609" name="Google Shape;609;p35"/>
          <p:cNvCxnSpPr>
            <a:stCxn id="606" idx="0"/>
            <a:endCxn id="607" idx="1"/>
          </p:cNvCxnSpPr>
          <p:nvPr/>
        </p:nvCxnSpPr>
        <p:spPr>
          <a:xfrm flipH="1" rot="10800000">
            <a:off x="3492297" y="3504899"/>
            <a:ext cx="677100" cy="55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0" name="Google Shape;610;p35"/>
          <p:cNvSpPr txBox="1"/>
          <p:nvPr/>
        </p:nvSpPr>
        <p:spPr>
          <a:xfrm>
            <a:off x="5956075" y="3174850"/>
            <a:ext cx="1237200" cy="620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Classification </a:t>
            </a:r>
            <a:r>
              <a:rPr b="1" lang="en" sz="1000">
                <a:solidFill>
                  <a:srgbClr val="FF0000"/>
                </a:solidFill>
              </a:rPr>
              <a:t>CAN/</a:t>
            </a:r>
            <a:r>
              <a:rPr b="1" lang="en" sz="1000">
                <a:solidFill>
                  <a:srgbClr val="6AA84F"/>
                </a:solidFill>
              </a:rPr>
              <a:t>CANNOT</a:t>
            </a:r>
            <a:r>
              <a:rPr b="1" lang="en" sz="1000">
                <a:solidFill>
                  <a:schemeClr val="dk1"/>
                </a:solidFill>
              </a:rPr>
              <a:t> change</a:t>
            </a:r>
            <a:endParaRPr b="1" sz="900">
              <a:solidFill>
                <a:schemeClr val="dk1"/>
              </a:solidFill>
            </a:endParaRPr>
          </a:p>
        </p:txBody>
      </p:sp>
      <p:pic>
        <p:nvPicPr>
          <p:cNvPr id="611" name="Google Shape;6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52" y="2726146"/>
            <a:ext cx="1406300" cy="70315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35"/>
          <p:cNvSpPr/>
          <p:nvPr/>
        </p:nvSpPr>
        <p:spPr>
          <a:xfrm>
            <a:off x="0" y="0"/>
            <a:ext cx="64530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35"/>
          <p:cNvSpPr txBox="1"/>
          <p:nvPr/>
        </p:nvSpPr>
        <p:spPr>
          <a:xfrm>
            <a:off x="6452875" y="0"/>
            <a:ext cx="2534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Explanations using verification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4" name="Google Shape;614;p35"/>
          <p:cNvCxnSpPr>
            <a:stCxn id="607" idx="3"/>
            <a:endCxn id="610" idx="1"/>
          </p:cNvCxnSpPr>
          <p:nvPr/>
        </p:nvCxnSpPr>
        <p:spPr>
          <a:xfrm flipH="1" rot="10800000">
            <a:off x="5395801" y="3485051"/>
            <a:ext cx="560400" cy="1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5" name="Google Shape;615;p35"/>
          <p:cNvCxnSpPr>
            <a:stCxn id="610" idx="3"/>
            <a:endCxn id="606" idx="2"/>
          </p:cNvCxnSpPr>
          <p:nvPr/>
        </p:nvCxnSpPr>
        <p:spPr>
          <a:xfrm flipH="1">
            <a:off x="2254975" y="3485200"/>
            <a:ext cx="4938300" cy="572400"/>
          </a:xfrm>
          <a:prstGeom prst="bentConnector5">
            <a:avLst>
              <a:gd fmla="val -4822" name="adj1"/>
              <a:gd fmla="val 193457" name="adj2"/>
              <a:gd fmla="val 104820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6" name="Google Shape;616;p35"/>
          <p:cNvCxnSpPr>
            <a:stCxn id="610" idx="3"/>
            <a:endCxn id="617" idx="1"/>
          </p:cNvCxnSpPr>
          <p:nvPr/>
        </p:nvCxnSpPr>
        <p:spPr>
          <a:xfrm>
            <a:off x="7193275" y="3485200"/>
            <a:ext cx="932400" cy="18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617" name="Google Shape;617;p35"/>
          <p:cNvSpPr/>
          <p:nvPr/>
        </p:nvSpPr>
        <p:spPr>
          <a:xfrm>
            <a:off x="8125800" y="3193800"/>
            <a:ext cx="981000" cy="620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Explanation</a:t>
            </a:r>
            <a:endParaRPr b="1" sz="1100"/>
          </a:p>
        </p:txBody>
      </p:sp>
      <p:sp>
        <p:nvSpPr>
          <p:cNvPr id="618" name="Google Shape;618;p35"/>
          <p:cNvSpPr/>
          <p:nvPr/>
        </p:nvSpPr>
        <p:spPr>
          <a:xfrm>
            <a:off x="448475" y="3815600"/>
            <a:ext cx="897000" cy="49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sample</a:t>
            </a:r>
            <a:endParaRPr/>
          </a:p>
        </p:txBody>
      </p:sp>
      <p:cxnSp>
        <p:nvCxnSpPr>
          <p:cNvPr id="619" name="Google Shape;619;p35"/>
          <p:cNvCxnSpPr>
            <a:stCxn id="618" idx="3"/>
            <a:endCxn id="606" idx="2"/>
          </p:cNvCxnSpPr>
          <p:nvPr/>
        </p:nvCxnSpPr>
        <p:spPr>
          <a:xfrm flipH="1" rot="10800000">
            <a:off x="1345475" y="4057550"/>
            <a:ext cx="909600" cy="3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0" name="Google Shape;620;p35"/>
          <p:cNvCxnSpPr>
            <a:stCxn id="611" idx="3"/>
            <a:endCxn id="608" idx="1"/>
          </p:cNvCxnSpPr>
          <p:nvPr/>
        </p:nvCxnSpPr>
        <p:spPr>
          <a:xfrm>
            <a:off x="1540452" y="3077721"/>
            <a:ext cx="2674200" cy="4263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1" name="Google Shape;621;p35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2" name="Google Shape;622;p35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3" name="Google Shape;623;p35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4" name="Google Shape;624;p35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r>
              <a:rPr lang="en"/>
              <a:t>/13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sp>
        <p:nvSpPr>
          <p:cNvPr id="630" name="Google Shape;630;p36"/>
          <p:cNvSpPr/>
          <p:nvPr/>
        </p:nvSpPr>
        <p:spPr>
          <a:xfrm>
            <a:off x="0" y="0"/>
            <a:ext cx="64530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6"/>
          <p:cNvSpPr txBox="1"/>
          <p:nvPr/>
        </p:nvSpPr>
        <p:spPr>
          <a:xfrm>
            <a:off x="6452875" y="0"/>
            <a:ext cx="2534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Explanations using verification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6"/>
          <p:cNvSpPr/>
          <p:nvPr/>
        </p:nvSpPr>
        <p:spPr>
          <a:xfrm>
            <a:off x="1886758" y="2754233"/>
            <a:ext cx="5508300" cy="1963200"/>
          </a:xfrm>
          <a:prstGeom prst="rect">
            <a:avLst/>
          </a:prstGeom>
          <a:solidFill>
            <a:srgbClr val="F9FBFD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6"/>
          <p:cNvSpPr/>
          <p:nvPr/>
        </p:nvSpPr>
        <p:spPr>
          <a:xfrm>
            <a:off x="2224526" y="3621542"/>
            <a:ext cx="1320600" cy="6900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Classification property + input restrictions</a:t>
            </a:r>
            <a:endParaRPr b="1" sz="1000"/>
          </a:p>
        </p:txBody>
      </p:sp>
      <p:sp>
        <p:nvSpPr>
          <p:cNvPr id="634" name="Google Shape;634;p36"/>
          <p:cNvSpPr/>
          <p:nvPr/>
        </p:nvSpPr>
        <p:spPr>
          <a:xfrm>
            <a:off x="4121075" y="3029748"/>
            <a:ext cx="1181400" cy="109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Constraint solver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</p:txBody>
      </p:sp>
      <p:sp>
        <p:nvSpPr>
          <p:cNvPr id="635" name="Google Shape;635;p36"/>
          <p:cNvSpPr txBox="1"/>
          <p:nvPr/>
        </p:nvSpPr>
        <p:spPr>
          <a:xfrm>
            <a:off x="4198325" y="3627375"/>
            <a:ext cx="1026900" cy="3936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OpenSMT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636" name="Google Shape;636;p36"/>
          <p:cNvSpPr txBox="1"/>
          <p:nvPr/>
        </p:nvSpPr>
        <p:spPr>
          <a:xfrm>
            <a:off x="5878428" y="3160052"/>
            <a:ext cx="1191900" cy="60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Classification </a:t>
            </a:r>
            <a:r>
              <a:rPr b="1" lang="en" sz="900">
                <a:solidFill>
                  <a:srgbClr val="FF0000"/>
                </a:solidFill>
              </a:rPr>
              <a:t>CAN/</a:t>
            </a:r>
            <a:r>
              <a:rPr b="1" lang="en" sz="900">
                <a:solidFill>
                  <a:srgbClr val="6AA84F"/>
                </a:solidFill>
              </a:rPr>
              <a:t>CANNOT</a:t>
            </a:r>
            <a:r>
              <a:rPr b="1" lang="en" sz="900">
                <a:solidFill>
                  <a:schemeClr val="dk1"/>
                </a:solidFill>
              </a:rPr>
              <a:t> change</a:t>
            </a:r>
            <a:endParaRPr b="1" sz="800">
              <a:solidFill>
                <a:schemeClr val="dk1"/>
              </a:solidFill>
            </a:endParaRPr>
          </a:p>
        </p:txBody>
      </p:sp>
      <p:cxnSp>
        <p:nvCxnSpPr>
          <p:cNvPr id="637" name="Google Shape;637;p36"/>
          <p:cNvCxnSpPr>
            <a:stCxn id="634" idx="3"/>
            <a:endCxn id="636" idx="1"/>
          </p:cNvCxnSpPr>
          <p:nvPr/>
        </p:nvCxnSpPr>
        <p:spPr>
          <a:xfrm flipH="1" rot="10800000">
            <a:off x="5302475" y="3464748"/>
            <a:ext cx="576000" cy="113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8" name="Google Shape;638;p36"/>
          <p:cNvCxnSpPr>
            <a:stCxn id="636" idx="3"/>
            <a:endCxn id="633" idx="2"/>
          </p:cNvCxnSpPr>
          <p:nvPr/>
        </p:nvCxnSpPr>
        <p:spPr>
          <a:xfrm flipH="1">
            <a:off x="2224428" y="3464702"/>
            <a:ext cx="4845900" cy="501900"/>
          </a:xfrm>
          <a:prstGeom prst="bentConnector5">
            <a:avLst>
              <a:gd fmla="val -4914" name="adj1"/>
              <a:gd fmla="val 218420" name="adj2"/>
              <a:gd fmla="val 104912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9" name="Google Shape;639;p36"/>
          <p:cNvCxnSpPr>
            <a:stCxn id="636" idx="3"/>
            <a:endCxn id="640" idx="1"/>
          </p:cNvCxnSpPr>
          <p:nvPr/>
        </p:nvCxnSpPr>
        <p:spPr>
          <a:xfrm>
            <a:off x="7070328" y="3464702"/>
            <a:ext cx="827400" cy="3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640" name="Google Shape;640;p36"/>
          <p:cNvSpPr/>
          <p:nvPr/>
        </p:nvSpPr>
        <p:spPr>
          <a:xfrm>
            <a:off x="7897800" y="3163196"/>
            <a:ext cx="945000" cy="60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Explanation</a:t>
            </a:r>
            <a:endParaRPr b="1" sz="1000"/>
          </a:p>
        </p:txBody>
      </p:sp>
      <p:sp>
        <p:nvSpPr>
          <p:cNvPr id="641" name="Google Shape;641;p36"/>
          <p:cNvSpPr/>
          <p:nvPr/>
        </p:nvSpPr>
        <p:spPr>
          <a:xfrm>
            <a:off x="290925" y="3932180"/>
            <a:ext cx="1082700" cy="52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Input sample</a:t>
            </a:r>
            <a:endParaRPr sz="1300"/>
          </a:p>
        </p:txBody>
      </p:sp>
      <p:pic>
        <p:nvPicPr>
          <p:cNvPr id="642" name="Google Shape;6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50" y="2632576"/>
            <a:ext cx="1560052" cy="9472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Google Shape;643;p36"/>
          <p:cNvCxnSpPr>
            <a:stCxn id="641" idx="3"/>
            <a:endCxn id="633" idx="2"/>
          </p:cNvCxnSpPr>
          <p:nvPr/>
        </p:nvCxnSpPr>
        <p:spPr>
          <a:xfrm flipH="1" rot="10800000">
            <a:off x="1373625" y="3966530"/>
            <a:ext cx="850800" cy="228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4" name="Google Shape;644;p36"/>
          <p:cNvCxnSpPr>
            <a:stCxn id="642" idx="3"/>
            <a:endCxn id="634" idx="1"/>
          </p:cNvCxnSpPr>
          <p:nvPr/>
        </p:nvCxnSpPr>
        <p:spPr>
          <a:xfrm>
            <a:off x="1741002" y="3106222"/>
            <a:ext cx="2380200" cy="471600"/>
          </a:xfrm>
          <a:prstGeom prst="bentConnector3">
            <a:avLst>
              <a:gd fmla="val 49997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5" name="Google Shape;645;p36"/>
          <p:cNvCxnSpPr>
            <a:stCxn id="633" idx="0"/>
            <a:endCxn id="634" idx="1"/>
          </p:cNvCxnSpPr>
          <p:nvPr/>
        </p:nvCxnSpPr>
        <p:spPr>
          <a:xfrm flipH="1" rot="10800000">
            <a:off x="3545126" y="3577742"/>
            <a:ext cx="576000" cy="3888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6" name="Google Shape;646;p36"/>
          <p:cNvSpPr txBox="1"/>
          <p:nvPr>
            <p:ph idx="1" type="body"/>
          </p:nvPr>
        </p:nvSpPr>
        <p:spPr>
          <a:xfrm>
            <a:off x="311700" y="1152475"/>
            <a:ext cx="34713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Computationally intensive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I</a:t>
            </a:r>
            <a:r>
              <a:rPr lang="en">
                <a:solidFill>
                  <a:srgbClr val="FF0000"/>
                </a:solidFill>
              </a:rPr>
              <a:t>nput specific</a:t>
            </a:r>
            <a:r>
              <a:rPr lang="en">
                <a:solidFill>
                  <a:srgbClr val="FF0000"/>
                </a:solidFill>
              </a:rPr>
              <a:t> explanation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47" name="Google Shape;647;p36"/>
          <p:cNvSpPr txBox="1"/>
          <p:nvPr>
            <p:ph idx="1" type="body"/>
          </p:nvPr>
        </p:nvSpPr>
        <p:spPr>
          <a:xfrm>
            <a:off x="4426500" y="1152475"/>
            <a:ext cx="34713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">
                <a:solidFill>
                  <a:srgbClr val="6AA84F"/>
                </a:solidFill>
              </a:rPr>
              <a:t>Avoid </a:t>
            </a:r>
            <a:r>
              <a:rPr lang="en">
                <a:solidFill>
                  <a:srgbClr val="6AA84F"/>
                </a:solidFill>
              </a:rPr>
              <a:t>unnecessary</a:t>
            </a:r>
            <a:r>
              <a:rPr lang="en">
                <a:solidFill>
                  <a:srgbClr val="6AA84F"/>
                </a:solidFill>
              </a:rPr>
              <a:t> queries</a:t>
            </a:r>
            <a:endParaRPr>
              <a:solidFill>
                <a:srgbClr val="6AA8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">
                <a:solidFill>
                  <a:srgbClr val="6AA84F"/>
                </a:solidFill>
              </a:rPr>
              <a:t>Generalized</a:t>
            </a:r>
            <a:r>
              <a:rPr lang="en">
                <a:solidFill>
                  <a:srgbClr val="6AA84F"/>
                </a:solidFill>
              </a:rPr>
              <a:t> explanations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648" name="Google Shape;648;p36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49" name="Google Shape;649;p36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0" name="Google Shape;650;p36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1" name="Google Shape;651;p36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r>
              <a:rPr lang="en"/>
              <a:t>/13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657" name="Google Shape;657;p37"/>
          <p:cNvSpPr txBox="1"/>
          <p:nvPr>
            <p:ph idx="1" type="body"/>
          </p:nvPr>
        </p:nvSpPr>
        <p:spPr>
          <a:xfrm>
            <a:off x="311700" y="1152475"/>
            <a:ext cx="8520600" cy="20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What is an NN explanation?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Classical methods of NN explanation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Logic based NN explanation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Using safety properties to explain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We have some cool ideas, expect us the results soon! </a:t>
            </a:r>
            <a:endParaRPr sz="1900"/>
          </a:p>
        </p:txBody>
      </p:sp>
      <p:sp>
        <p:nvSpPr>
          <p:cNvPr id="658" name="Google Shape;658;p37"/>
          <p:cNvSpPr/>
          <p:nvPr/>
        </p:nvSpPr>
        <p:spPr>
          <a:xfrm>
            <a:off x="0" y="0"/>
            <a:ext cx="91440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7"/>
          <p:cNvSpPr txBox="1"/>
          <p:nvPr/>
        </p:nvSpPr>
        <p:spPr>
          <a:xfrm>
            <a:off x="2536725" y="2985200"/>
            <a:ext cx="3601800" cy="1485600"/>
          </a:xfrm>
          <a:prstGeom prst="rect">
            <a:avLst/>
          </a:prstGeom>
          <a:solidFill>
            <a:srgbClr val="B6D7A8">
              <a:alpha val="45100"/>
            </a:srgbClr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Thank </a:t>
            </a:r>
            <a:r>
              <a:rPr lang="en" sz="2400">
                <a:solidFill>
                  <a:schemeClr val="dk2"/>
                </a:solidFill>
              </a:rPr>
              <a:t>you</a:t>
            </a:r>
            <a:r>
              <a:rPr lang="en" sz="2400">
                <a:solidFill>
                  <a:schemeClr val="dk2"/>
                </a:solidFill>
              </a:rPr>
              <a:t> for listening.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Any questions?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660" name="Google Shape;660;p37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1" name="Google Shape;661;p37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2" name="Google Shape;662;p37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63" name="Google Shape;663;p37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r>
              <a:rPr lang="en"/>
              <a:t>/13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Adversarial</a:t>
            </a:r>
            <a:r>
              <a:rPr lang="en"/>
              <a:t> Examples</a:t>
            </a:r>
            <a:endParaRPr/>
          </a:p>
        </p:txBody>
      </p:sp>
      <p:sp>
        <p:nvSpPr>
          <p:cNvPr id="674" name="Google Shape;674;p39"/>
          <p:cNvSpPr/>
          <p:nvPr/>
        </p:nvSpPr>
        <p:spPr>
          <a:xfrm>
            <a:off x="0" y="0"/>
            <a:ext cx="91440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9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6" name="Google Shape;676;p39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7" name="Google Shape;677;p39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8" name="Google Shape;678;p39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13/13 </a:t>
            </a:r>
            <a:endParaRPr/>
          </a:p>
        </p:txBody>
      </p:sp>
      <p:pic>
        <p:nvPicPr>
          <p:cNvPr id="679" name="Google Shape;67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200" y="1621527"/>
            <a:ext cx="7291600" cy="21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Neural Networks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311700" y="1000075"/>
            <a:ext cx="8426700" cy="3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feedforward neural network can be described as a </a:t>
            </a:r>
            <a:r>
              <a:rPr lang="en">
                <a:solidFill>
                  <a:srgbClr val="1155CC"/>
                </a:solidFill>
              </a:rPr>
              <a:t>set of </a:t>
            </a:r>
            <a:r>
              <a:rPr i="1" lang="en">
                <a:solidFill>
                  <a:srgbClr val="1155CC"/>
                </a:solidFill>
              </a:rPr>
              <a:t>neurons</a:t>
            </a:r>
            <a:r>
              <a:rPr i="1" lang="en"/>
              <a:t>,</a:t>
            </a:r>
            <a:r>
              <a:rPr lang="en"/>
              <a:t> organized in </a:t>
            </a:r>
            <a:r>
              <a:rPr lang="en">
                <a:solidFill>
                  <a:srgbClr val="1155CC"/>
                </a:solidFill>
              </a:rPr>
              <a:t>layers</a:t>
            </a:r>
            <a:endParaRPr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neuron computes a </a:t>
            </a:r>
            <a:r>
              <a:rPr lang="en">
                <a:solidFill>
                  <a:srgbClr val="1155CC"/>
                </a:solidFill>
              </a:rPr>
              <a:t>weighted sum</a:t>
            </a:r>
            <a:r>
              <a:rPr lang="en"/>
              <a:t> over its inputs, followed by a </a:t>
            </a:r>
            <a:r>
              <a:rPr lang="en">
                <a:solidFill>
                  <a:srgbClr val="1155CC"/>
                </a:solidFill>
              </a:rPr>
              <a:t>nonlinearity </a:t>
            </a:r>
            <a:endParaRPr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connection weights are learned</a:t>
            </a:r>
            <a:br>
              <a:rPr lang="en"/>
            </a:br>
            <a:r>
              <a:rPr lang="en"/>
              <a:t>u</a:t>
            </a:r>
            <a:r>
              <a:rPr lang="en"/>
              <a:t>sing gradient descent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475" y="1984425"/>
            <a:ext cx="3670775" cy="23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583" y="2973173"/>
            <a:ext cx="1570451" cy="116170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5419949" y="4311654"/>
            <a:ext cx="29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A prototypical neural network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1132021" y="4159254"/>
            <a:ext cx="2962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The State-of-the-art ReLU nonlinearity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0" y="0"/>
            <a:ext cx="17829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1728475" y="0"/>
            <a:ext cx="6515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/13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Image Classification</a:t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311700" y="1152475"/>
            <a:ext cx="8520600" cy="38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work with classification networks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MNIST Corpus: Classify handwritten digits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 = 28 x 28 = 784, K = 10, input 0.0 … 1.0</a:t>
            </a:r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275" y="2203725"/>
            <a:ext cx="3923849" cy="2591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6"/>
          <p:cNvCxnSpPr/>
          <p:nvPr/>
        </p:nvCxnSpPr>
        <p:spPr>
          <a:xfrm>
            <a:off x="7281000" y="2563950"/>
            <a:ext cx="462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7281000" y="3064800"/>
            <a:ext cx="462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16"/>
          <p:cNvCxnSpPr/>
          <p:nvPr/>
        </p:nvCxnSpPr>
        <p:spPr>
          <a:xfrm>
            <a:off x="7281000" y="4257325"/>
            <a:ext cx="462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" name="Google Shape;105;p16"/>
          <p:cNvSpPr txBox="1"/>
          <p:nvPr/>
        </p:nvSpPr>
        <p:spPr>
          <a:xfrm>
            <a:off x="7676475" y="2338750"/>
            <a:ext cx="106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0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7676475" y="2844150"/>
            <a:ext cx="106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743900" y="4036675"/>
            <a:ext cx="1065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9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363" y="2156557"/>
            <a:ext cx="940475" cy="263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10800000">
            <a:off x="2124150" y="2842825"/>
            <a:ext cx="940475" cy="9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/>
          <p:nvPr/>
        </p:nvSpPr>
        <p:spPr>
          <a:xfrm>
            <a:off x="3058025" y="3224450"/>
            <a:ext cx="202800" cy="27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6909600" y="2362600"/>
            <a:ext cx="371400" cy="393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0" y="0"/>
            <a:ext cx="17829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1728475" y="0"/>
            <a:ext cx="6515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6909600" y="2868000"/>
            <a:ext cx="371400" cy="393600"/>
          </a:xfrm>
          <a:prstGeom prst="ellipse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6909600" y="4060525"/>
            <a:ext cx="371400" cy="3936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/13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259150" y="1132275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an </a:t>
            </a:r>
            <a:r>
              <a:rPr lang="en"/>
              <a:t>explanation</a:t>
            </a:r>
            <a:r>
              <a:rPr lang="en"/>
              <a:t>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Visualization/classical explanation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Logic based explanation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Lots of works by AI community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works by formal methods community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work</a:t>
            </a:r>
            <a:endParaRPr/>
          </a:p>
        </p:txBody>
      </p:sp>
      <p:sp>
        <p:nvSpPr>
          <p:cNvPr id="124" name="Google Shape;12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Explaination</a:t>
            </a:r>
            <a:r>
              <a:rPr lang="en"/>
              <a:t> on neural networks.</a:t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0" y="0"/>
            <a:ext cx="17829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1728475" y="0"/>
            <a:ext cx="6515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/13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Classical methods for reasoning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529175" y="1094400"/>
            <a:ext cx="4042800" cy="1779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“U</a:t>
            </a:r>
            <a:r>
              <a:rPr lang="en">
                <a:solidFill>
                  <a:schemeClr val="dk2"/>
                </a:solidFill>
              </a:rPr>
              <a:t>nderstand the </a:t>
            </a:r>
            <a:r>
              <a:rPr lang="en">
                <a:solidFill>
                  <a:srgbClr val="1155CC"/>
                </a:solidFill>
              </a:rPr>
              <a:t>contribution of a single pixel</a:t>
            </a:r>
            <a:r>
              <a:rPr lang="en">
                <a:solidFill>
                  <a:srgbClr val="38761D"/>
                </a:solidFill>
              </a:rPr>
              <a:t> </a:t>
            </a:r>
            <a:r>
              <a:rPr lang="en">
                <a:solidFill>
                  <a:schemeClr val="dk2"/>
                </a:solidFill>
              </a:rPr>
              <a:t>of an image x to the prediction f(x) made by a classifier f in an image classification task</a:t>
            </a:r>
            <a:r>
              <a:rPr lang="en">
                <a:solidFill>
                  <a:schemeClr val="dk2"/>
                </a:solidFill>
              </a:rPr>
              <a:t>"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2"/>
                </a:solidFill>
              </a:rPr>
              <a:t>Bach et al: </a:t>
            </a:r>
            <a:r>
              <a:rPr i="1" lang="en" sz="1300">
                <a:solidFill>
                  <a:schemeClr val="dk2"/>
                </a:solidFill>
              </a:rPr>
              <a:t>On Pixel-Wise Explanations for Non-Linear Classifier Decisions by Layer-Wise Relevance Propagation. </a:t>
            </a:r>
            <a:r>
              <a:rPr lang="en" sz="1300">
                <a:solidFill>
                  <a:schemeClr val="dk2"/>
                </a:solidFill>
              </a:rPr>
              <a:t>PLOS One, 2015.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658700" y="3756025"/>
            <a:ext cx="807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462500" y="3596550"/>
            <a:ext cx="8010000" cy="17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Incomplete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Works for a single sample, not the entire domain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638" y="1094713"/>
            <a:ext cx="4364900" cy="23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/>
          <p:nvPr/>
        </p:nvSpPr>
        <p:spPr>
          <a:xfrm>
            <a:off x="0" y="0"/>
            <a:ext cx="36579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3709675" y="0"/>
            <a:ext cx="23997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 methods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5" name="Google Shape;145;p18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/13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Classical methods for reasoning</a:t>
            </a: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0" r="33047" t="48997"/>
          <a:stretch/>
        </p:blipFill>
        <p:spPr>
          <a:xfrm>
            <a:off x="4624950" y="1902975"/>
            <a:ext cx="4302601" cy="232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434475" y="1024850"/>
            <a:ext cx="6516900" cy="1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Class Model Visualisation</a:t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Numerically computed images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Pick a class and do the computations backward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448475" y="2520100"/>
            <a:ext cx="45969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Mostly visualization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Not formal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Still probabilistic, no guarantee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266275" y="4173875"/>
            <a:ext cx="852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2"/>
                </a:solidFill>
              </a:rPr>
              <a:t>Simonyan et al., </a:t>
            </a:r>
            <a:r>
              <a:rPr i="1" lang="en" sz="1300">
                <a:solidFill>
                  <a:schemeClr val="dk2"/>
                </a:solidFill>
              </a:rPr>
              <a:t>Deep Inside Convolutional Networks: Visualising Image Classification Models and Saliency Maps. </a:t>
            </a:r>
            <a:r>
              <a:rPr lang="en" sz="1300">
                <a:solidFill>
                  <a:schemeClr val="dk2"/>
                </a:solidFill>
              </a:rPr>
              <a:t>ICLR Workshop Proceedings, 2014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0" y="0"/>
            <a:ext cx="36579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3709675" y="0"/>
            <a:ext cx="23997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 methods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0" name="Google Shape;160;p19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/13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Formal Explanation definition</a:t>
            </a:r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487125" y="1156575"/>
            <a:ext cx="37497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“An explanation is a </a:t>
            </a:r>
            <a:r>
              <a:rPr lang="en">
                <a:solidFill>
                  <a:srgbClr val="1155CC"/>
                </a:solidFill>
              </a:rPr>
              <a:t>minimal subset of pixels</a:t>
            </a:r>
            <a:r>
              <a:rPr lang="en">
                <a:solidFill>
                  <a:schemeClr val="dk2"/>
                </a:solidFill>
              </a:rPr>
              <a:t> of a given input image that is </a:t>
            </a:r>
            <a:r>
              <a:rPr lang="en">
                <a:solidFill>
                  <a:srgbClr val="FF0000"/>
                </a:solidFill>
              </a:rPr>
              <a:t>sufficient</a:t>
            </a:r>
            <a:r>
              <a:rPr lang="en">
                <a:solidFill>
                  <a:schemeClr val="dk2"/>
                </a:solidFill>
              </a:rPr>
              <a:t> for the DNN to classify the image, [...]"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Sun et al., Explaining Image Classifiers Using Statistical Fault Localization, ECCV 2020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4738075" y="1156575"/>
            <a:ext cx="3646200" cy="29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An explanation is a </a:t>
            </a:r>
            <a:r>
              <a:rPr lang="en">
                <a:solidFill>
                  <a:srgbClr val="1155CC"/>
                </a:solidFill>
              </a:rPr>
              <a:t>subset of input features</a:t>
            </a:r>
            <a:r>
              <a:rPr lang="en">
                <a:solidFill>
                  <a:schemeClr val="dk2"/>
                </a:solidFill>
              </a:rPr>
              <a:t> (e.g., pixels) of a given sample such that </a:t>
            </a:r>
            <a:r>
              <a:rPr lang="en">
                <a:solidFill>
                  <a:srgbClr val="1155CC"/>
                </a:solidFill>
              </a:rPr>
              <a:t>perturbing any other input features cannot change the classification.</a:t>
            </a:r>
            <a:endParaRPr sz="12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4984825" y="3063350"/>
            <a:ext cx="3152700" cy="831300"/>
          </a:xfrm>
          <a:prstGeom prst="wedgeRoundRectCallout">
            <a:avLst>
              <a:gd fmla="val -11096" name="adj1"/>
              <a:gd fmla="val -147757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</a:t>
            </a:r>
            <a:r>
              <a:rPr lang="en" sz="1200"/>
              <a:t>ogic-based explanations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Ignatiev et al., Abduction-Based Explanations for Machine Learning Models, AAAI 2019 </a:t>
            </a:r>
            <a:endParaRPr sz="1000"/>
          </a:p>
        </p:txBody>
      </p:sp>
      <p:sp>
        <p:nvSpPr>
          <p:cNvPr id="169" name="Google Shape;169;p20"/>
          <p:cNvSpPr txBox="1"/>
          <p:nvPr/>
        </p:nvSpPr>
        <p:spPr>
          <a:xfrm>
            <a:off x="621825" y="4252525"/>
            <a:ext cx="369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empirical approach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4830275" y="4227925"/>
            <a:ext cx="35958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formal approach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0" y="0"/>
            <a:ext cx="36579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3709675" y="0"/>
            <a:ext cx="23997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 methods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6" name="Google Shape;176;p20"/>
          <p:cNvSpPr txBox="1"/>
          <p:nvPr>
            <p:ph idx="12" type="sldNum"/>
          </p:nvPr>
        </p:nvSpPr>
        <p:spPr>
          <a:xfrm>
            <a:off x="8472458" y="4800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/13 </a:t>
            </a:r>
            <a:endParaRPr/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50" y="2756075"/>
            <a:ext cx="1160557" cy="129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6859" y="2756075"/>
            <a:ext cx="1160557" cy="129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768" y="2756075"/>
            <a:ext cx="1160557" cy="1297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482211" y="3928994"/>
            <a:ext cx="8973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seven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3414614" y="3928994"/>
            <a:ext cx="8973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seven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1848490" y="3928994"/>
            <a:ext cx="8973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two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/>
        </p:nvSpPr>
        <p:spPr>
          <a:xfrm>
            <a:off x="516300" y="4088000"/>
            <a:ext cx="831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</a:rPr>
              <a:t>[1] W</a:t>
            </a:r>
            <a:r>
              <a:rPr lang="en" sz="1300">
                <a:solidFill>
                  <a:srgbClr val="595959"/>
                </a:solidFill>
              </a:rPr>
              <a:t>u</a:t>
            </a:r>
            <a:r>
              <a:rPr lang="en" sz="1300">
                <a:solidFill>
                  <a:srgbClr val="595959"/>
                </a:solidFill>
              </a:rPr>
              <a:t> et</a:t>
            </a:r>
            <a:r>
              <a:rPr lang="en" sz="1300">
                <a:solidFill>
                  <a:srgbClr val="595959"/>
                </a:solidFill>
              </a:rPr>
              <a:t> al., Marabou 2</a:t>
            </a:r>
            <a:r>
              <a:rPr lang="en" sz="1300">
                <a:solidFill>
                  <a:srgbClr val="595959"/>
                </a:solidFill>
              </a:rPr>
              <a:t>.0: A Versatile Formal Analyzer of Neural Networks, CAV2024</a:t>
            </a:r>
            <a:endParaRPr sz="13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</a:rPr>
              <a:t>[2] </a:t>
            </a:r>
            <a:r>
              <a:rPr lang="en" sz="1300">
                <a:solidFill>
                  <a:srgbClr val="595959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Xu et al.,</a:t>
            </a:r>
            <a:r>
              <a:rPr lang="en" sz="1300">
                <a:solidFill>
                  <a:srgbClr val="595959"/>
                </a:solidFill>
              </a:rPr>
              <a:t> Fast and Complete: Enabling Complete Neural Network Verification with Rapid and Massively Parallel Incomplete Verifiers, ICLR2021</a:t>
            </a:r>
            <a:endParaRPr sz="1300">
              <a:solidFill>
                <a:srgbClr val="595959"/>
              </a:solidFill>
            </a:endParaRPr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5603" y="3365350"/>
            <a:ext cx="1480847" cy="13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of the Art</a:t>
            </a:r>
            <a:endParaRPr/>
          </a:p>
        </p:txBody>
      </p:sp>
      <p:sp>
        <p:nvSpPr>
          <p:cNvPr id="190" name="Google Shape;190;p21"/>
          <p:cNvSpPr/>
          <p:nvPr/>
        </p:nvSpPr>
        <p:spPr>
          <a:xfrm>
            <a:off x="146375" y="2828050"/>
            <a:ext cx="1377000" cy="9699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Property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(input output relations)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2168576" y="2144162"/>
            <a:ext cx="1901100" cy="992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Constraint solver</a:t>
            </a:r>
            <a:endParaRPr/>
          </a:p>
        </p:txBody>
      </p:sp>
      <p:cxnSp>
        <p:nvCxnSpPr>
          <p:cNvPr id="192" name="Google Shape;192;p21"/>
          <p:cNvCxnSpPr>
            <a:stCxn id="193" idx="3"/>
            <a:endCxn id="191" idx="1"/>
          </p:cNvCxnSpPr>
          <p:nvPr/>
        </p:nvCxnSpPr>
        <p:spPr>
          <a:xfrm>
            <a:off x="1212176" y="2208662"/>
            <a:ext cx="956400" cy="431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21"/>
          <p:cNvCxnSpPr>
            <a:stCxn id="190" idx="0"/>
            <a:endCxn id="191" idx="1"/>
          </p:cNvCxnSpPr>
          <p:nvPr/>
        </p:nvCxnSpPr>
        <p:spPr>
          <a:xfrm flipH="1" rot="10800000">
            <a:off x="1523375" y="2640400"/>
            <a:ext cx="645300" cy="672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21"/>
          <p:cNvCxnSpPr>
            <a:stCxn id="191" idx="3"/>
            <a:endCxn id="196" idx="1"/>
          </p:cNvCxnSpPr>
          <p:nvPr/>
        </p:nvCxnSpPr>
        <p:spPr>
          <a:xfrm flipH="1" rot="10800000">
            <a:off x="4069676" y="2333762"/>
            <a:ext cx="636600" cy="3066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21"/>
          <p:cNvCxnSpPr>
            <a:stCxn id="191" idx="3"/>
            <a:endCxn id="198" idx="1"/>
          </p:cNvCxnSpPr>
          <p:nvPr/>
        </p:nvCxnSpPr>
        <p:spPr>
          <a:xfrm>
            <a:off x="4069676" y="2640362"/>
            <a:ext cx="616200" cy="400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6" name="Google Shape;196;p21"/>
          <p:cNvSpPr txBox="1"/>
          <p:nvPr/>
        </p:nvSpPr>
        <p:spPr>
          <a:xfrm>
            <a:off x="4706167" y="2010853"/>
            <a:ext cx="14865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AA84F"/>
                </a:solidFill>
              </a:rPr>
              <a:t>✔</a:t>
            </a:r>
            <a:r>
              <a:rPr lang="en" sz="1800">
                <a:solidFill>
                  <a:srgbClr val="6AA84F"/>
                </a:solidFill>
              </a:rPr>
              <a:t> </a:t>
            </a:r>
            <a:endParaRPr sz="18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</a:rPr>
              <a:t>(+ Proof)</a:t>
            </a:r>
            <a:endParaRPr sz="1600">
              <a:solidFill>
                <a:srgbClr val="6AA84F"/>
              </a:solidFill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4686019" y="2717566"/>
            <a:ext cx="19011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</a:rPr>
              <a:t>❌</a:t>
            </a:r>
            <a:r>
              <a:rPr lang="en" sz="1700">
                <a:solidFill>
                  <a:srgbClr val="FF0000"/>
                </a:solidFill>
              </a:rPr>
              <a:t> </a:t>
            </a:r>
            <a:endParaRPr sz="1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</a:rPr>
              <a:t>(+ Counterexample)</a:t>
            </a:r>
            <a:endParaRPr sz="1500">
              <a:solidFill>
                <a:srgbClr val="FF0000"/>
              </a:solidFill>
            </a:endParaRPr>
          </a:p>
        </p:txBody>
      </p:sp>
      <p:pic>
        <p:nvPicPr>
          <p:cNvPr id="199" name="Google Shape;19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375" y="1975275"/>
            <a:ext cx="1353804" cy="48997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1"/>
          <p:cNvSpPr/>
          <p:nvPr/>
        </p:nvSpPr>
        <p:spPr>
          <a:xfrm>
            <a:off x="3078050" y="3831600"/>
            <a:ext cx="3207300" cy="718800"/>
          </a:xfrm>
          <a:prstGeom prst="wedgeRoundRectCallout">
            <a:avLst>
              <a:gd fmla="val 82413" name="adj1"/>
              <a:gd fmla="val 4984" name="adj2"/>
              <a:gd fmla="val 0" name="adj3"/>
            </a:avLst>
          </a:prstGeom>
          <a:solidFill>
            <a:srgbClr val="B6D7A8">
              <a:alpha val="45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“If cholesterol is high and blood pressure is low then there is a high risk of heart attack.”</a:t>
            </a:r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0" y="0"/>
            <a:ext cx="36558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/>
          <p:nvPr/>
        </p:nvSpPr>
        <p:spPr>
          <a:xfrm>
            <a:off x="0" y="0"/>
            <a:ext cx="4863300" cy="27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4882800" y="-7800"/>
            <a:ext cx="20304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Verification of NNs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6520500" y="1709000"/>
            <a:ext cx="24912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[1] Marabou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[2] 𝛼ꞵ-crown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287700" y="1063675"/>
            <a:ext cx="66735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Formal </a:t>
            </a:r>
            <a:r>
              <a:rPr lang="en" sz="1800">
                <a:solidFill>
                  <a:schemeClr val="dk1"/>
                </a:solidFill>
              </a:rPr>
              <a:t>Verification</a:t>
            </a:r>
            <a:r>
              <a:rPr lang="en" sz="1800">
                <a:solidFill>
                  <a:schemeClr val="dk1"/>
                </a:solidFill>
              </a:rPr>
              <a:t> of Neural Networks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0" y="4859475"/>
            <a:ext cx="2962200" cy="2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Faezeh Labbaf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2962200" y="4859475"/>
            <a:ext cx="3026400" cy="27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Formal reasoning of NNs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5988600" y="4859475"/>
            <a:ext cx="3155400" cy="2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9" name="Google Shape;209;p21"/>
          <p:cNvSpPr txBox="1"/>
          <p:nvPr>
            <p:ph idx="12" type="sldNum"/>
          </p:nvPr>
        </p:nvSpPr>
        <p:spPr>
          <a:xfrm>
            <a:off x="83962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